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9"/>
  </p:notesMasterIdLst>
  <p:handoutMasterIdLst>
    <p:handoutMasterId r:id="rId60"/>
  </p:handoutMasterIdLst>
  <p:sldIdLst>
    <p:sldId id="256" r:id="rId2"/>
    <p:sldId id="414" r:id="rId3"/>
    <p:sldId id="415" r:id="rId4"/>
    <p:sldId id="416" r:id="rId5"/>
    <p:sldId id="417" r:id="rId6"/>
    <p:sldId id="418" r:id="rId7"/>
    <p:sldId id="419" r:id="rId8"/>
    <p:sldId id="420" r:id="rId9"/>
    <p:sldId id="421" r:id="rId10"/>
    <p:sldId id="422" r:id="rId11"/>
    <p:sldId id="424" r:id="rId12"/>
    <p:sldId id="425" r:id="rId13"/>
    <p:sldId id="426" r:id="rId14"/>
    <p:sldId id="427" r:id="rId15"/>
    <p:sldId id="428" r:id="rId16"/>
    <p:sldId id="429" r:id="rId17"/>
    <p:sldId id="430" r:id="rId18"/>
    <p:sldId id="434" r:id="rId19"/>
    <p:sldId id="436" r:id="rId20"/>
    <p:sldId id="478" r:id="rId21"/>
    <p:sldId id="476" r:id="rId22"/>
    <p:sldId id="477" r:id="rId23"/>
    <p:sldId id="441" r:id="rId24"/>
    <p:sldId id="442" r:id="rId25"/>
    <p:sldId id="443" r:id="rId26"/>
    <p:sldId id="444" r:id="rId27"/>
    <p:sldId id="445" r:id="rId28"/>
    <p:sldId id="446" r:id="rId29"/>
    <p:sldId id="447" r:id="rId30"/>
    <p:sldId id="448" r:id="rId31"/>
    <p:sldId id="449" r:id="rId32"/>
    <p:sldId id="450" r:id="rId33"/>
    <p:sldId id="451" r:id="rId34"/>
    <p:sldId id="452" r:id="rId35"/>
    <p:sldId id="453" r:id="rId36"/>
    <p:sldId id="454" r:id="rId37"/>
    <p:sldId id="455" r:id="rId38"/>
    <p:sldId id="456" r:id="rId39"/>
    <p:sldId id="457" r:id="rId40"/>
    <p:sldId id="458" r:id="rId41"/>
    <p:sldId id="459" r:id="rId42"/>
    <p:sldId id="460" r:id="rId43"/>
    <p:sldId id="461" r:id="rId44"/>
    <p:sldId id="462" r:id="rId45"/>
    <p:sldId id="463" r:id="rId46"/>
    <p:sldId id="464" r:id="rId47"/>
    <p:sldId id="465" r:id="rId48"/>
    <p:sldId id="466" r:id="rId49"/>
    <p:sldId id="467" r:id="rId50"/>
    <p:sldId id="469" r:id="rId51"/>
    <p:sldId id="468" r:id="rId52"/>
    <p:sldId id="470" r:id="rId53"/>
    <p:sldId id="471" r:id="rId54"/>
    <p:sldId id="472" r:id="rId55"/>
    <p:sldId id="473" r:id="rId56"/>
    <p:sldId id="474" r:id="rId57"/>
    <p:sldId id="475" r:id="rId5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2BE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63932" autoAdjust="0"/>
  </p:normalViewPr>
  <p:slideViewPr>
    <p:cSldViewPr snapToGrid="0">
      <p:cViewPr>
        <p:scale>
          <a:sx n="94" d="100"/>
          <a:sy n="94" d="100"/>
        </p:scale>
        <p:origin x="75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77" d="100"/>
          <a:sy n="77" d="100"/>
        </p:scale>
        <p:origin x="2730" y="39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handoutMaster" Target="handoutMasters/handoutMaster1.xml"/><Relationship Id="rId65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3FA108C-A793-4897-82DE-FF012F7458A2}" type="doc">
      <dgm:prSet loTypeId="urn:microsoft.com/office/officeart/2005/8/layout/list1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4388AE7F-213E-4E05-B720-4BD5FDE60B18}">
      <dgm:prSet/>
      <dgm:spPr/>
      <dgm:t>
        <a:bodyPr/>
        <a:lstStyle/>
        <a:p>
          <a:r>
            <a:rPr lang="en-IN"/>
            <a:t>Why Time Series</a:t>
          </a:r>
        </a:p>
      </dgm:t>
    </dgm:pt>
    <dgm:pt modelId="{FA42EEBF-6747-4579-BDB3-C93C4849EEEA}" type="parTrans" cxnId="{F2E4D348-3AFB-441C-A4E0-AB39B6AAF4C4}">
      <dgm:prSet/>
      <dgm:spPr/>
      <dgm:t>
        <a:bodyPr/>
        <a:lstStyle/>
        <a:p>
          <a:endParaRPr lang="en-US"/>
        </a:p>
      </dgm:t>
    </dgm:pt>
    <dgm:pt modelId="{E48E37A5-12E9-438E-9053-4596F27FC1A6}" type="sibTrans" cxnId="{F2E4D348-3AFB-441C-A4E0-AB39B6AAF4C4}">
      <dgm:prSet/>
      <dgm:spPr/>
      <dgm:t>
        <a:bodyPr/>
        <a:lstStyle/>
        <a:p>
          <a:endParaRPr lang="en-US"/>
        </a:p>
      </dgm:t>
    </dgm:pt>
    <dgm:pt modelId="{2712FCEC-6BD0-405E-92E5-FAE97A58FD58}">
      <dgm:prSet/>
      <dgm:spPr/>
      <dgm:t>
        <a:bodyPr/>
        <a:lstStyle/>
        <a:p>
          <a:r>
            <a:rPr lang="en-IN"/>
            <a:t>Regression on Time</a:t>
          </a:r>
        </a:p>
      </dgm:t>
    </dgm:pt>
    <dgm:pt modelId="{CCC400A9-2110-471F-9F0A-9DB31BCDB651}" type="parTrans" cxnId="{393CD7E9-767E-4FC3-886C-76B603DD3BC4}">
      <dgm:prSet/>
      <dgm:spPr/>
      <dgm:t>
        <a:bodyPr/>
        <a:lstStyle/>
        <a:p>
          <a:endParaRPr lang="en-US"/>
        </a:p>
      </dgm:t>
    </dgm:pt>
    <dgm:pt modelId="{65291737-02D8-4882-9EBD-79CC28152EF5}" type="sibTrans" cxnId="{393CD7E9-767E-4FC3-886C-76B603DD3BC4}">
      <dgm:prSet/>
      <dgm:spPr/>
      <dgm:t>
        <a:bodyPr/>
        <a:lstStyle/>
        <a:p>
          <a:endParaRPr lang="en-US"/>
        </a:p>
      </dgm:t>
    </dgm:pt>
    <dgm:pt modelId="{9A7CAA6A-2B96-4421-A90E-0E2588E896A9}">
      <dgm:prSet/>
      <dgm:spPr/>
      <dgm:t>
        <a:bodyPr/>
        <a:lstStyle/>
        <a:p>
          <a:r>
            <a:rPr lang="en-IN"/>
            <a:t>Auto-Regressive Models</a:t>
          </a:r>
        </a:p>
      </dgm:t>
    </dgm:pt>
    <dgm:pt modelId="{1335B746-116D-43B2-A46A-586DC1737777}" type="parTrans" cxnId="{0FE7681A-BEE5-4557-8260-0E216CBEC09D}">
      <dgm:prSet/>
      <dgm:spPr/>
      <dgm:t>
        <a:bodyPr/>
        <a:lstStyle/>
        <a:p>
          <a:endParaRPr lang="en-US"/>
        </a:p>
      </dgm:t>
    </dgm:pt>
    <dgm:pt modelId="{B673D2DA-0F85-4AED-A2A0-CD43C7B8E9A9}" type="sibTrans" cxnId="{0FE7681A-BEE5-4557-8260-0E216CBEC09D}">
      <dgm:prSet/>
      <dgm:spPr/>
      <dgm:t>
        <a:bodyPr/>
        <a:lstStyle/>
        <a:p>
          <a:endParaRPr lang="en-US"/>
        </a:p>
      </dgm:t>
    </dgm:pt>
    <dgm:pt modelId="{1C3C805F-BA0E-4B50-B9F4-D7A512ABD4D8}">
      <dgm:prSet/>
      <dgm:spPr/>
      <dgm:t>
        <a:bodyPr/>
        <a:lstStyle/>
        <a:p>
          <a:r>
            <a:rPr lang="en-IN"/>
            <a:t>ACF and PACF</a:t>
          </a:r>
        </a:p>
      </dgm:t>
    </dgm:pt>
    <dgm:pt modelId="{FCCE182F-1856-42F8-B301-8B6580093DD2}" type="parTrans" cxnId="{31924E56-1047-4CC3-8A3F-04EDF8E336CC}">
      <dgm:prSet/>
      <dgm:spPr/>
      <dgm:t>
        <a:bodyPr/>
        <a:lstStyle/>
        <a:p>
          <a:endParaRPr lang="en-US"/>
        </a:p>
      </dgm:t>
    </dgm:pt>
    <dgm:pt modelId="{7D233182-C217-42CC-891F-233B876A1D5C}" type="sibTrans" cxnId="{31924E56-1047-4CC3-8A3F-04EDF8E336CC}">
      <dgm:prSet/>
      <dgm:spPr/>
      <dgm:t>
        <a:bodyPr/>
        <a:lstStyle/>
        <a:p>
          <a:endParaRPr lang="en-US"/>
        </a:p>
      </dgm:t>
    </dgm:pt>
    <dgm:pt modelId="{D521E5CD-2A22-45BA-B007-C227F0815322}">
      <dgm:prSet/>
      <dgm:spPr/>
      <dgm:t>
        <a:bodyPr/>
        <a:lstStyle/>
        <a:p>
          <a:r>
            <a:rPr lang="en-IN"/>
            <a:t>Simple Moving Average</a:t>
          </a:r>
        </a:p>
      </dgm:t>
    </dgm:pt>
    <dgm:pt modelId="{AF6EDFDF-F825-43C9-B1D7-81C8FA6F9231}" type="parTrans" cxnId="{783022EC-B110-4B4F-BD8C-3C999E569519}">
      <dgm:prSet/>
      <dgm:spPr/>
      <dgm:t>
        <a:bodyPr/>
        <a:lstStyle/>
        <a:p>
          <a:endParaRPr lang="en-US"/>
        </a:p>
      </dgm:t>
    </dgm:pt>
    <dgm:pt modelId="{F5F9315D-96B3-4AA8-A2E7-CC0CBDA403EA}" type="sibTrans" cxnId="{783022EC-B110-4B4F-BD8C-3C999E569519}">
      <dgm:prSet/>
      <dgm:spPr/>
      <dgm:t>
        <a:bodyPr/>
        <a:lstStyle/>
        <a:p>
          <a:endParaRPr lang="en-US"/>
        </a:p>
      </dgm:t>
    </dgm:pt>
    <dgm:pt modelId="{4AB89082-93DB-42FC-95F3-8BA186CC28C4}">
      <dgm:prSet/>
      <dgm:spPr/>
      <dgm:t>
        <a:bodyPr/>
        <a:lstStyle/>
        <a:p>
          <a:r>
            <a:rPr lang="en-IN"/>
            <a:t>Weighted Moving Average</a:t>
          </a:r>
        </a:p>
      </dgm:t>
    </dgm:pt>
    <dgm:pt modelId="{05A26304-5D6D-4A4B-8561-3C0F2C4365FF}" type="parTrans" cxnId="{BC4F1F39-9F7A-41A8-A110-D24B5387284C}">
      <dgm:prSet/>
      <dgm:spPr/>
      <dgm:t>
        <a:bodyPr/>
        <a:lstStyle/>
        <a:p>
          <a:endParaRPr lang="en-US"/>
        </a:p>
      </dgm:t>
    </dgm:pt>
    <dgm:pt modelId="{980ED7CD-EC4C-417E-AFE5-B277DD0677D2}" type="sibTrans" cxnId="{BC4F1F39-9F7A-41A8-A110-D24B5387284C}">
      <dgm:prSet/>
      <dgm:spPr/>
      <dgm:t>
        <a:bodyPr/>
        <a:lstStyle/>
        <a:p>
          <a:endParaRPr lang="en-US"/>
        </a:p>
      </dgm:t>
    </dgm:pt>
    <dgm:pt modelId="{FC7C9754-55C7-46A2-ACDE-9C34F63F32F3}">
      <dgm:prSet/>
      <dgm:spPr/>
      <dgm:t>
        <a:bodyPr/>
        <a:lstStyle/>
        <a:p>
          <a:r>
            <a:rPr lang="en-IN"/>
            <a:t>Exponential Smoothing</a:t>
          </a:r>
        </a:p>
      </dgm:t>
    </dgm:pt>
    <dgm:pt modelId="{8220C713-DD97-4250-A223-E3417DFD288A}" type="parTrans" cxnId="{FF80F52A-8794-4BE3-BFDD-EB2781367770}">
      <dgm:prSet/>
      <dgm:spPr/>
      <dgm:t>
        <a:bodyPr/>
        <a:lstStyle/>
        <a:p>
          <a:endParaRPr lang="en-US"/>
        </a:p>
      </dgm:t>
    </dgm:pt>
    <dgm:pt modelId="{EA9671A4-583C-4EEA-8657-11BFE4EF097E}" type="sibTrans" cxnId="{FF80F52A-8794-4BE3-BFDD-EB2781367770}">
      <dgm:prSet/>
      <dgm:spPr/>
      <dgm:t>
        <a:bodyPr/>
        <a:lstStyle/>
        <a:p>
          <a:endParaRPr lang="en-US"/>
        </a:p>
      </dgm:t>
    </dgm:pt>
    <dgm:pt modelId="{6598F39D-6744-4555-BE73-D833F4B4D74F}">
      <dgm:prSet/>
      <dgm:spPr/>
      <dgm:t>
        <a:bodyPr/>
        <a:lstStyle/>
        <a:p>
          <a:r>
            <a:rPr lang="en-IN"/>
            <a:t>Holt-Winters Method</a:t>
          </a:r>
        </a:p>
      </dgm:t>
    </dgm:pt>
    <dgm:pt modelId="{59E6274B-0A90-433D-8E1F-68CFEE7568DE}" type="parTrans" cxnId="{A8FA811E-4066-44B6-BEF2-7EE34190F559}">
      <dgm:prSet/>
      <dgm:spPr/>
      <dgm:t>
        <a:bodyPr/>
        <a:lstStyle/>
        <a:p>
          <a:endParaRPr lang="en-US"/>
        </a:p>
      </dgm:t>
    </dgm:pt>
    <dgm:pt modelId="{20CD38C6-78FD-4584-BD05-C560D1914368}" type="sibTrans" cxnId="{A8FA811E-4066-44B6-BEF2-7EE34190F559}">
      <dgm:prSet/>
      <dgm:spPr/>
      <dgm:t>
        <a:bodyPr/>
        <a:lstStyle/>
        <a:p>
          <a:endParaRPr lang="en-US"/>
        </a:p>
      </dgm:t>
    </dgm:pt>
    <dgm:pt modelId="{E159248D-C778-4C54-9C1C-78716728CF30}">
      <dgm:prSet/>
      <dgm:spPr/>
      <dgm:t>
        <a:bodyPr/>
        <a:lstStyle/>
        <a:p>
          <a:r>
            <a:rPr lang="en-IN"/>
            <a:t>ARIMA</a:t>
          </a:r>
        </a:p>
      </dgm:t>
    </dgm:pt>
    <dgm:pt modelId="{CAE2244E-738B-4DD1-A26A-7EC026525695}" type="parTrans" cxnId="{79BE300B-F8BA-4E3B-B100-C9D277262632}">
      <dgm:prSet/>
      <dgm:spPr/>
      <dgm:t>
        <a:bodyPr/>
        <a:lstStyle/>
        <a:p>
          <a:endParaRPr lang="en-US"/>
        </a:p>
      </dgm:t>
    </dgm:pt>
    <dgm:pt modelId="{221557BE-B6F8-4539-B38C-45E7F93D8842}" type="sibTrans" cxnId="{79BE300B-F8BA-4E3B-B100-C9D277262632}">
      <dgm:prSet/>
      <dgm:spPr/>
      <dgm:t>
        <a:bodyPr/>
        <a:lstStyle/>
        <a:p>
          <a:endParaRPr lang="en-US"/>
        </a:p>
      </dgm:t>
    </dgm:pt>
    <dgm:pt modelId="{ECE52C62-BFED-4151-A77F-722A7FB2D231}" type="pres">
      <dgm:prSet presAssocID="{63FA108C-A793-4897-82DE-FF012F7458A2}" presName="linear" presStyleCnt="0">
        <dgm:presLayoutVars>
          <dgm:dir/>
          <dgm:animLvl val="lvl"/>
          <dgm:resizeHandles val="exact"/>
        </dgm:presLayoutVars>
      </dgm:prSet>
      <dgm:spPr/>
    </dgm:pt>
    <dgm:pt modelId="{E1BC7491-3CDC-4A7C-830D-A90E3C2190D3}" type="pres">
      <dgm:prSet presAssocID="{4388AE7F-213E-4E05-B720-4BD5FDE60B18}" presName="parentLin" presStyleCnt="0"/>
      <dgm:spPr/>
    </dgm:pt>
    <dgm:pt modelId="{DCD0CDE4-AA13-4CE5-98D5-1FD2231FCE5B}" type="pres">
      <dgm:prSet presAssocID="{4388AE7F-213E-4E05-B720-4BD5FDE60B18}" presName="parentLeftMargin" presStyleLbl="node1" presStyleIdx="0" presStyleCnt="9"/>
      <dgm:spPr/>
    </dgm:pt>
    <dgm:pt modelId="{F5A3FDCB-ABEF-484D-84E2-18253D12BBD4}" type="pres">
      <dgm:prSet presAssocID="{4388AE7F-213E-4E05-B720-4BD5FDE60B18}" presName="parentText" presStyleLbl="node1" presStyleIdx="0" presStyleCnt="9">
        <dgm:presLayoutVars>
          <dgm:chMax val="0"/>
          <dgm:bulletEnabled val="1"/>
        </dgm:presLayoutVars>
      </dgm:prSet>
      <dgm:spPr/>
    </dgm:pt>
    <dgm:pt modelId="{F23F41B7-7372-4298-B1A5-2D4075C6AA9D}" type="pres">
      <dgm:prSet presAssocID="{4388AE7F-213E-4E05-B720-4BD5FDE60B18}" presName="negativeSpace" presStyleCnt="0"/>
      <dgm:spPr/>
    </dgm:pt>
    <dgm:pt modelId="{157D9A55-A74B-4243-89C9-B014D1A07AF4}" type="pres">
      <dgm:prSet presAssocID="{4388AE7F-213E-4E05-B720-4BD5FDE60B18}" presName="childText" presStyleLbl="conFgAcc1" presStyleIdx="0" presStyleCnt="9">
        <dgm:presLayoutVars>
          <dgm:bulletEnabled val="1"/>
        </dgm:presLayoutVars>
      </dgm:prSet>
      <dgm:spPr/>
    </dgm:pt>
    <dgm:pt modelId="{0290000C-95DC-40CB-8CDA-23ED0C93CE69}" type="pres">
      <dgm:prSet presAssocID="{E48E37A5-12E9-438E-9053-4596F27FC1A6}" presName="spaceBetweenRectangles" presStyleCnt="0"/>
      <dgm:spPr/>
    </dgm:pt>
    <dgm:pt modelId="{1DB80C4D-0317-4B16-92CB-8244C1793E80}" type="pres">
      <dgm:prSet presAssocID="{2712FCEC-6BD0-405E-92E5-FAE97A58FD58}" presName="parentLin" presStyleCnt="0"/>
      <dgm:spPr/>
    </dgm:pt>
    <dgm:pt modelId="{A58C0783-96B6-4790-A3C0-F47E194FCC34}" type="pres">
      <dgm:prSet presAssocID="{2712FCEC-6BD0-405E-92E5-FAE97A58FD58}" presName="parentLeftMargin" presStyleLbl="node1" presStyleIdx="0" presStyleCnt="9"/>
      <dgm:spPr/>
    </dgm:pt>
    <dgm:pt modelId="{D80931C7-8660-4B47-A806-3EA8736DCD08}" type="pres">
      <dgm:prSet presAssocID="{2712FCEC-6BD0-405E-92E5-FAE97A58FD58}" presName="parentText" presStyleLbl="node1" presStyleIdx="1" presStyleCnt="9">
        <dgm:presLayoutVars>
          <dgm:chMax val="0"/>
          <dgm:bulletEnabled val="1"/>
        </dgm:presLayoutVars>
      </dgm:prSet>
      <dgm:spPr/>
    </dgm:pt>
    <dgm:pt modelId="{6DDBB025-9553-4151-BADF-824B5C592EB7}" type="pres">
      <dgm:prSet presAssocID="{2712FCEC-6BD0-405E-92E5-FAE97A58FD58}" presName="negativeSpace" presStyleCnt="0"/>
      <dgm:spPr/>
    </dgm:pt>
    <dgm:pt modelId="{85A07775-B5A3-4454-9C79-06F680771B6A}" type="pres">
      <dgm:prSet presAssocID="{2712FCEC-6BD0-405E-92E5-FAE97A58FD58}" presName="childText" presStyleLbl="conFgAcc1" presStyleIdx="1" presStyleCnt="9">
        <dgm:presLayoutVars>
          <dgm:bulletEnabled val="1"/>
        </dgm:presLayoutVars>
      </dgm:prSet>
      <dgm:spPr/>
    </dgm:pt>
    <dgm:pt modelId="{7AE3474B-3FC4-4C84-8BEF-9C5DBC7BD4B4}" type="pres">
      <dgm:prSet presAssocID="{65291737-02D8-4882-9EBD-79CC28152EF5}" presName="spaceBetweenRectangles" presStyleCnt="0"/>
      <dgm:spPr/>
    </dgm:pt>
    <dgm:pt modelId="{AD5C9E18-ED8E-4C01-9953-644BF3932A4C}" type="pres">
      <dgm:prSet presAssocID="{9A7CAA6A-2B96-4421-A90E-0E2588E896A9}" presName="parentLin" presStyleCnt="0"/>
      <dgm:spPr/>
    </dgm:pt>
    <dgm:pt modelId="{326B7F7D-2D1E-4D1F-8D36-771C9FA6D788}" type="pres">
      <dgm:prSet presAssocID="{9A7CAA6A-2B96-4421-A90E-0E2588E896A9}" presName="parentLeftMargin" presStyleLbl="node1" presStyleIdx="1" presStyleCnt="9"/>
      <dgm:spPr/>
    </dgm:pt>
    <dgm:pt modelId="{BBD2B844-B428-471A-9987-D76AB7C52FF2}" type="pres">
      <dgm:prSet presAssocID="{9A7CAA6A-2B96-4421-A90E-0E2588E896A9}" presName="parentText" presStyleLbl="node1" presStyleIdx="2" presStyleCnt="9">
        <dgm:presLayoutVars>
          <dgm:chMax val="0"/>
          <dgm:bulletEnabled val="1"/>
        </dgm:presLayoutVars>
      </dgm:prSet>
      <dgm:spPr/>
    </dgm:pt>
    <dgm:pt modelId="{0377A063-D7B7-4DEA-A56E-270E9FE7B906}" type="pres">
      <dgm:prSet presAssocID="{9A7CAA6A-2B96-4421-A90E-0E2588E896A9}" presName="negativeSpace" presStyleCnt="0"/>
      <dgm:spPr/>
    </dgm:pt>
    <dgm:pt modelId="{7F8CF53A-E3F5-4C2C-95B5-B46456BD1FFE}" type="pres">
      <dgm:prSet presAssocID="{9A7CAA6A-2B96-4421-A90E-0E2588E896A9}" presName="childText" presStyleLbl="conFgAcc1" presStyleIdx="2" presStyleCnt="9">
        <dgm:presLayoutVars>
          <dgm:bulletEnabled val="1"/>
        </dgm:presLayoutVars>
      </dgm:prSet>
      <dgm:spPr/>
    </dgm:pt>
    <dgm:pt modelId="{BBC2F7CC-A283-421D-AB60-AC9A9DB0FEC3}" type="pres">
      <dgm:prSet presAssocID="{B673D2DA-0F85-4AED-A2A0-CD43C7B8E9A9}" presName="spaceBetweenRectangles" presStyleCnt="0"/>
      <dgm:spPr/>
    </dgm:pt>
    <dgm:pt modelId="{0B870F07-D65E-407F-8F4F-EEA6F0622B47}" type="pres">
      <dgm:prSet presAssocID="{1C3C805F-BA0E-4B50-B9F4-D7A512ABD4D8}" presName="parentLin" presStyleCnt="0"/>
      <dgm:spPr/>
    </dgm:pt>
    <dgm:pt modelId="{896EF334-AF07-4FBD-BDB9-656B519514C2}" type="pres">
      <dgm:prSet presAssocID="{1C3C805F-BA0E-4B50-B9F4-D7A512ABD4D8}" presName="parentLeftMargin" presStyleLbl="node1" presStyleIdx="2" presStyleCnt="9"/>
      <dgm:spPr/>
    </dgm:pt>
    <dgm:pt modelId="{B678373F-1E3E-4AFA-B75F-AE391253150E}" type="pres">
      <dgm:prSet presAssocID="{1C3C805F-BA0E-4B50-B9F4-D7A512ABD4D8}" presName="parentText" presStyleLbl="node1" presStyleIdx="3" presStyleCnt="9">
        <dgm:presLayoutVars>
          <dgm:chMax val="0"/>
          <dgm:bulletEnabled val="1"/>
        </dgm:presLayoutVars>
      </dgm:prSet>
      <dgm:spPr/>
    </dgm:pt>
    <dgm:pt modelId="{5CC4BB5E-1143-4EDA-BA41-B9E63970A608}" type="pres">
      <dgm:prSet presAssocID="{1C3C805F-BA0E-4B50-B9F4-D7A512ABD4D8}" presName="negativeSpace" presStyleCnt="0"/>
      <dgm:spPr/>
    </dgm:pt>
    <dgm:pt modelId="{FACF69AB-2D08-4A5F-A12D-A2FE5E29D5B2}" type="pres">
      <dgm:prSet presAssocID="{1C3C805F-BA0E-4B50-B9F4-D7A512ABD4D8}" presName="childText" presStyleLbl="conFgAcc1" presStyleIdx="3" presStyleCnt="9">
        <dgm:presLayoutVars>
          <dgm:bulletEnabled val="1"/>
        </dgm:presLayoutVars>
      </dgm:prSet>
      <dgm:spPr/>
    </dgm:pt>
    <dgm:pt modelId="{C077755C-C7D5-4B20-B1B1-375800119F08}" type="pres">
      <dgm:prSet presAssocID="{7D233182-C217-42CC-891F-233B876A1D5C}" presName="spaceBetweenRectangles" presStyleCnt="0"/>
      <dgm:spPr/>
    </dgm:pt>
    <dgm:pt modelId="{9AA4A00C-6EC8-4002-9AB4-D7CE6461452F}" type="pres">
      <dgm:prSet presAssocID="{D521E5CD-2A22-45BA-B007-C227F0815322}" presName="parentLin" presStyleCnt="0"/>
      <dgm:spPr/>
    </dgm:pt>
    <dgm:pt modelId="{D1F91015-2565-4891-99D4-6B638D10D7DD}" type="pres">
      <dgm:prSet presAssocID="{D521E5CD-2A22-45BA-B007-C227F0815322}" presName="parentLeftMargin" presStyleLbl="node1" presStyleIdx="3" presStyleCnt="9"/>
      <dgm:spPr/>
    </dgm:pt>
    <dgm:pt modelId="{D9D465EC-6BCE-4A21-BBF6-843F5951C74E}" type="pres">
      <dgm:prSet presAssocID="{D521E5CD-2A22-45BA-B007-C227F0815322}" presName="parentText" presStyleLbl="node1" presStyleIdx="4" presStyleCnt="9">
        <dgm:presLayoutVars>
          <dgm:chMax val="0"/>
          <dgm:bulletEnabled val="1"/>
        </dgm:presLayoutVars>
      </dgm:prSet>
      <dgm:spPr/>
    </dgm:pt>
    <dgm:pt modelId="{D49C21FC-F967-4F1A-8D46-16CCC4AC432D}" type="pres">
      <dgm:prSet presAssocID="{D521E5CD-2A22-45BA-B007-C227F0815322}" presName="negativeSpace" presStyleCnt="0"/>
      <dgm:spPr/>
    </dgm:pt>
    <dgm:pt modelId="{2AAC73EA-AD12-4431-B6AF-4ED9A06C508C}" type="pres">
      <dgm:prSet presAssocID="{D521E5CD-2A22-45BA-B007-C227F0815322}" presName="childText" presStyleLbl="conFgAcc1" presStyleIdx="4" presStyleCnt="9">
        <dgm:presLayoutVars>
          <dgm:bulletEnabled val="1"/>
        </dgm:presLayoutVars>
      </dgm:prSet>
      <dgm:spPr/>
    </dgm:pt>
    <dgm:pt modelId="{4664530C-813B-4953-A7A2-3B6331A34979}" type="pres">
      <dgm:prSet presAssocID="{F5F9315D-96B3-4AA8-A2E7-CC0CBDA403EA}" presName="spaceBetweenRectangles" presStyleCnt="0"/>
      <dgm:spPr/>
    </dgm:pt>
    <dgm:pt modelId="{89EAEF37-200E-4408-B984-B196111C7797}" type="pres">
      <dgm:prSet presAssocID="{4AB89082-93DB-42FC-95F3-8BA186CC28C4}" presName="parentLin" presStyleCnt="0"/>
      <dgm:spPr/>
    </dgm:pt>
    <dgm:pt modelId="{B3D7FF9E-C957-4FB9-A753-DB3837247282}" type="pres">
      <dgm:prSet presAssocID="{4AB89082-93DB-42FC-95F3-8BA186CC28C4}" presName="parentLeftMargin" presStyleLbl="node1" presStyleIdx="4" presStyleCnt="9"/>
      <dgm:spPr/>
    </dgm:pt>
    <dgm:pt modelId="{36771930-DC44-4918-BCCA-1602F47F1026}" type="pres">
      <dgm:prSet presAssocID="{4AB89082-93DB-42FC-95F3-8BA186CC28C4}" presName="parentText" presStyleLbl="node1" presStyleIdx="5" presStyleCnt="9">
        <dgm:presLayoutVars>
          <dgm:chMax val="0"/>
          <dgm:bulletEnabled val="1"/>
        </dgm:presLayoutVars>
      </dgm:prSet>
      <dgm:spPr/>
    </dgm:pt>
    <dgm:pt modelId="{4550F861-0341-4545-A46B-063F48CD53CD}" type="pres">
      <dgm:prSet presAssocID="{4AB89082-93DB-42FC-95F3-8BA186CC28C4}" presName="negativeSpace" presStyleCnt="0"/>
      <dgm:spPr/>
    </dgm:pt>
    <dgm:pt modelId="{DCEBC11F-0E90-455A-8B34-CA0DAAAA8995}" type="pres">
      <dgm:prSet presAssocID="{4AB89082-93DB-42FC-95F3-8BA186CC28C4}" presName="childText" presStyleLbl="conFgAcc1" presStyleIdx="5" presStyleCnt="9">
        <dgm:presLayoutVars>
          <dgm:bulletEnabled val="1"/>
        </dgm:presLayoutVars>
      </dgm:prSet>
      <dgm:spPr/>
    </dgm:pt>
    <dgm:pt modelId="{ADE1E6E3-D23B-4B10-A5FB-B2DB83B2CF8F}" type="pres">
      <dgm:prSet presAssocID="{980ED7CD-EC4C-417E-AFE5-B277DD0677D2}" presName="spaceBetweenRectangles" presStyleCnt="0"/>
      <dgm:spPr/>
    </dgm:pt>
    <dgm:pt modelId="{93DC31AA-02F2-4C3A-AAF0-46357D8EC948}" type="pres">
      <dgm:prSet presAssocID="{FC7C9754-55C7-46A2-ACDE-9C34F63F32F3}" presName="parentLin" presStyleCnt="0"/>
      <dgm:spPr/>
    </dgm:pt>
    <dgm:pt modelId="{2064D878-385C-48B3-97F5-32B015AD67E2}" type="pres">
      <dgm:prSet presAssocID="{FC7C9754-55C7-46A2-ACDE-9C34F63F32F3}" presName="parentLeftMargin" presStyleLbl="node1" presStyleIdx="5" presStyleCnt="9"/>
      <dgm:spPr/>
    </dgm:pt>
    <dgm:pt modelId="{C5386E69-DA68-412B-9DC9-47E1ECDEA047}" type="pres">
      <dgm:prSet presAssocID="{FC7C9754-55C7-46A2-ACDE-9C34F63F32F3}" presName="parentText" presStyleLbl="node1" presStyleIdx="6" presStyleCnt="9">
        <dgm:presLayoutVars>
          <dgm:chMax val="0"/>
          <dgm:bulletEnabled val="1"/>
        </dgm:presLayoutVars>
      </dgm:prSet>
      <dgm:spPr/>
    </dgm:pt>
    <dgm:pt modelId="{A8213D69-D6A9-4527-8221-3819CCCB909E}" type="pres">
      <dgm:prSet presAssocID="{FC7C9754-55C7-46A2-ACDE-9C34F63F32F3}" presName="negativeSpace" presStyleCnt="0"/>
      <dgm:spPr/>
    </dgm:pt>
    <dgm:pt modelId="{4E603706-556A-44B8-9130-ED0679EF4E99}" type="pres">
      <dgm:prSet presAssocID="{FC7C9754-55C7-46A2-ACDE-9C34F63F32F3}" presName="childText" presStyleLbl="conFgAcc1" presStyleIdx="6" presStyleCnt="9">
        <dgm:presLayoutVars>
          <dgm:bulletEnabled val="1"/>
        </dgm:presLayoutVars>
      </dgm:prSet>
      <dgm:spPr/>
    </dgm:pt>
    <dgm:pt modelId="{62D41085-A2B2-4F72-9B24-F94CF6637CD7}" type="pres">
      <dgm:prSet presAssocID="{EA9671A4-583C-4EEA-8657-11BFE4EF097E}" presName="spaceBetweenRectangles" presStyleCnt="0"/>
      <dgm:spPr/>
    </dgm:pt>
    <dgm:pt modelId="{D7E502D4-9D31-4D10-9726-5F84F616ECFB}" type="pres">
      <dgm:prSet presAssocID="{6598F39D-6744-4555-BE73-D833F4B4D74F}" presName="parentLin" presStyleCnt="0"/>
      <dgm:spPr/>
    </dgm:pt>
    <dgm:pt modelId="{9C000FFE-D77A-45E4-BCC3-741F9556F138}" type="pres">
      <dgm:prSet presAssocID="{6598F39D-6744-4555-BE73-D833F4B4D74F}" presName="parentLeftMargin" presStyleLbl="node1" presStyleIdx="6" presStyleCnt="9"/>
      <dgm:spPr/>
    </dgm:pt>
    <dgm:pt modelId="{7764E8F1-8C0A-4DE5-A5FC-13A0C84BFE2A}" type="pres">
      <dgm:prSet presAssocID="{6598F39D-6744-4555-BE73-D833F4B4D74F}" presName="parentText" presStyleLbl="node1" presStyleIdx="7" presStyleCnt="9">
        <dgm:presLayoutVars>
          <dgm:chMax val="0"/>
          <dgm:bulletEnabled val="1"/>
        </dgm:presLayoutVars>
      </dgm:prSet>
      <dgm:spPr/>
    </dgm:pt>
    <dgm:pt modelId="{32A2CA6C-DE56-4225-A069-96ADDCBDB981}" type="pres">
      <dgm:prSet presAssocID="{6598F39D-6744-4555-BE73-D833F4B4D74F}" presName="negativeSpace" presStyleCnt="0"/>
      <dgm:spPr/>
    </dgm:pt>
    <dgm:pt modelId="{D9B9E896-7A05-40C7-99E1-7C58E3AB7B5B}" type="pres">
      <dgm:prSet presAssocID="{6598F39D-6744-4555-BE73-D833F4B4D74F}" presName="childText" presStyleLbl="conFgAcc1" presStyleIdx="7" presStyleCnt="9">
        <dgm:presLayoutVars>
          <dgm:bulletEnabled val="1"/>
        </dgm:presLayoutVars>
      </dgm:prSet>
      <dgm:spPr/>
    </dgm:pt>
    <dgm:pt modelId="{188FEB66-2370-447D-AE15-C2060DAB853D}" type="pres">
      <dgm:prSet presAssocID="{20CD38C6-78FD-4584-BD05-C560D1914368}" presName="spaceBetweenRectangles" presStyleCnt="0"/>
      <dgm:spPr/>
    </dgm:pt>
    <dgm:pt modelId="{BE66577D-2ED4-40EA-A8F3-584FBB226424}" type="pres">
      <dgm:prSet presAssocID="{E159248D-C778-4C54-9C1C-78716728CF30}" presName="parentLin" presStyleCnt="0"/>
      <dgm:spPr/>
    </dgm:pt>
    <dgm:pt modelId="{A53563E1-F742-4FAA-BE4F-E6BFC6F453F1}" type="pres">
      <dgm:prSet presAssocID="{E159248D-C778-4C54-9C1C-78716728CF30}" presName="parentLeftMargin" presStyleLbl="node1" presStyleIdx="7" presStyleCnt="9"/>
      <dgm:spPr/>
    </dgm:pt>
    <dgm:pt modelId="{4A6C722C-D327-4C4B-91A3-CF16A7404DF1}" type="pres">
      <dgm:prSet presAssocID="{E159248D-C778-4C54-9C1C-78716728CF30}" presName="parentText" presStyleLbl="node1" presStyleIdx="8" presStyleCnt="9">
        <dgm:presLayoutVars>
          <dgm:chMax val="0"/>
          <dgm:bulletEnabled val="1"/>
        </dgm:presLayoutVars>
      </dgm:prSet>
      <dgm:spPr/>
    </dgm:pt>
    <dgm:pt modelId="{A0AD2209-D3A9-4005-A979-72F23838932A}" type="pres">
      <dgm:prSet presAssocID="{E159248D-C778-4C54-9C1C-78716728CF30}" presName="negativeSpace" presStyleCnt="0"/>
      <dgm:spPr/>
    </dgm:pt>
    <dgm:pt modelId="{DB1C7FAD-590F-45F6-B9C6-2EF47F414309}" type="pres">
      <dgm:prSet presAssocID="{E159248D-C778-4C54-9C1C-78716728CF30}" presName="childText" presStyleLbl="conFgAcc1" presStyleIdx="8" presStyleCnt="9">
        <dgm:presLayoutVars>
          <dgm:bulletEnabled val="1"/>
        </dgm:presLayoutVars>
      </dgm:prSet>
      <dgm:spPr/>
    </dgm:pt>
  </dgm:ptLst>
  <dgm:cxnLst>
    <dgm:cxn modelId="{CB491100-1E8C-4107-8E78-CC0C28B5B894}" type="presOf" srcId="{E159248D-C778-4C54-9C1C-78716728CF30}" destId="{4A6C722C-D327-4C4B-91A3-CF16A7404DF1}" srcOrd="1" destOrd="0" presId="urn:microsoft.com/office/officeart/2005/8/layout/list1"/>
    <dgm:cxn modelId="{7CFF5503-BCB9-405F-B852-4F8E19A4282A}" type="presOf" srcId="{4388AE7F-213E-4E05-B720-4BD5FDE60B18}" destId="{F5A3FDCB-ABEF-484D-84E2-18253D12BBD4}" srcOrd="1" destOrd="0" presId="urn:microsoft.com/office/officeart/2005/8/layout/list1"/>
    <dgm:cxn modelId="{79BE300B-F8BA-4E3B-B100-C9D277262632}" srcId="{63FA108C-A793-4897-82DE-FF012F7458A2}" destId="{E159248D-C778-4C54-9C1C-78716728CF30}" srcOrd="8" destOrd="0" parTransId="{CAE2244E-738B-4DD1-A26A-7EC026525695}" sibTransId="{221557BE-B6F8-4539-B38C-45E7F93D8842}"/>
    <dgm:cxn modelId="{9468A60E-22CA-4D66-A370-F170CC2B2114}" type="presOf" srcId="{4AB89082-93DB-42FC-95F3-8BA186CC28C4}" destId="{B3D7FF9E-C957-4FB9-A753-DB3837247282}" srcOrd="0" destOrd="0" presId="urn:microsoft.com/office/officeart/2005/8/layout/list1"/>
    <dgm:cxn modelId="{0FE7681A-BEE5-4557-8260-0E216CBEC09D}" srcId="{63FA108C-A793-4897-82DE-FF012F7458A2}" destId="{9A7CAA6A-2B96-4421-A90E-0E2588E896A9}" srcOrd="2" destOrd="0" parTransId="{1335B746-116D-43B2-A46A-586DC1737777}" sibTransId="{B673D2DA-0F85-4AED-A2A0-CD43C7B8E9A9}"/>
    <dgm:cxn modelId="{A8FA811E-4066-44B6-BEF2-7EE34190F559}" srcId="{63FA108C-A793-4897-82DE-FF012F7458A2}" destId="{6598F39D-6744-4555-BE73-D833F4B4D74F}" srcOrd="7" destOrd="0" parTransId="{59E6274B-0A90-433D-8E1F-68CFEE7568DE}" sibTransId="{20CD38C6-78FD-4584-BD05-C560D1914368}"/>
    <dgm:cxn modelId="{FF80F52A-8794-4BE3-BFDD-EB2781367770}" srcId="{63FA108C-A793-4897-82DE-FF012F7458A2}" destId="{FC7C9754-55C7-46A2-ACDE-9C34F63F32F3}" srcOrd="6" destOrd="0" parTransId="{8220C713-DD97-4250-A223-E3417DFD288A}" sibTransId="{EA9671A4-583C-4EEA-8657-11BFE4EF097E}"/>
    <dgm:cxn modelId="{9F78DF2C-5C68-4C31-B3FA-50C96A1095D8}" type="presOf" srcId="{FC7C9754-55C7-46A2-ACDE-9C34F63F32F3}" destId="{2064D878-385C-48B3-97F5-32B015AD67E2}" srcOrd="0" destOrd="0" presId="urn:microsoft.com/office/officeart/2005/8/layout/list1"/>
    <dgm:cxn modelId="{BC4F1F39-9F7A-41A8-A110-D24B5387284C}" srcId="{63FA108C-A793-4897-82DE-FF012F7458A2}" destId="{4AB89082-93DB-42FC-95F3-8BA186CC28C4}" srcOrd="5" destOrd="0" parTransId="{05A26304-5D6D-4A4B-8561-3C0F2C4365FF}" sibTransId="{980ED7CD-EC4C-417E-AFE5-B277DD0677D2}"/>
    <dgm:cxn modelId="{8AA56D5D-FEA6-4DA7-9EA4-C054B1333C8D}" type="presOf" srcId="{6598F39D-6744-4555-BE73-D833F4B4D74F}" destId="{9C000FFE-D77A-45E4-BCC3-741F9556F138}" srcOrd="0" destOrd="0" presId="urn:microsoft.com/office/officeart/2005/8/layout/list1"/>
    <dgm:cxn modelId="{3E144761-E725-447F-93FB-B321898C90E1}" type="presOf" srcId="{E159248D-C778-4C54-9C1C-78716728CF30}" destId="{A53563E1-F742-4FAA-BE4F-E6BFC6F453F1}" srcOrd="0" destOrd="0" presId="urn:microsoft.com/office/officeart/2005/8/layout/list1"/>
    <dgm:cxn modelId="{F1697443-8C53-46BE-A08E-92EAB82920AC}" type="presOf" srcId="{4388AE7F-213E-4E05-B720-4BD5FDE60B18}" destId="{DCD0CDE4-AA13-4CE5-98D5-1FD2231FCE5B}" srcOrd="0" destOrd="0" presId="urn:microsoft.com/office/officeart/2005/8/layout/list1"/>
    <dgm:cxn modelId="{1B7BF066-D3A3-427E-A1D7-6BE6F5060B60}" type="presOf" srcId="{1C3C805F-BA0E-4B50-B9F4-D7A512ABD4D8}" destId="{896EF334-AF07-4FBD-BDB9-656B519514C2}" srcOrd="0" destOrd="0" presId="urn:microsoft.com/office/officeart/2005/8/layout/list1"/>
    <dgm:cxn modelId="{F2E4D348-3AFB-441C-A4E0-AB39B6AAF4C4}" srcId="{63FA108C-A793-4897-82DE-FF012F7458A2}" destId="{4388AE7F-213E-4E05-B720-4BD5FDE60B18}" srcOrd="0" destOrd="0" parTransId="{FA42EEBF-6747-4579-BDB3-C93C4849EEEA}" sibTransId="{E48E37A5-12E9-438E-9053-4596F27FC1A6}"/>
    <dgm:cxn modelId="{9F466F6D-D159-4AF6-8998-87548066AB91}" type="presOf" srcId="{9A7CAA6A-2B96-4421-A90E-0E2588E896A9}" destId="{BBD2B844-B428-471A-9987-D76AB7C52FF2}" srcOrd="1" destOrd="0" presId="urn:microsoft.com/office/officeart/2005/8/layout/list1"/>
    <dgm:cxn modelId="{B1082973-F511-47F8-B0C8-FC5A59A36762}" type="presOf" srcId="{D521E5CD-2A22-45BA-B007-C227F0815322}" destId="{D1F91015-2565-4891-99D4-6B638D10D7DD}" srcOrd="0" destOrd="0" presId="urn:microsoft.com/office/officeart/2005/8/layout/list1"/>
    <dgm:cxn modelId="{31924E56-1047-4CC3-8A3F-04EDF8E336CC}" srcId="{63FA108C-A793-4897-82DE-FF012F7458A2}" destId="{1C3C805F-BA0E-4B50-B9F4-D7A512ABD4D8}" srcOrd="3" destOrd="0" parTransId="{FCCE182F-1856-42F8-B301-8B6580093DD2}" sibTransId="{7D233182-C217-42CC-891F-233B876A1D5C}"/>
    <dgm:cxn modelId="{219F0D79-1824-4BA5-9BC4-23B7443AE7DF}" type="presOf" srcId="{6598F39D-6744-4555-BE73-D833F4B4D74F}" destId="{7764E8F1-8C0A-4DE5-A5FC-13A0C84BFE2A}" srcOrd="1" destOrd="0" presId="urn:microsoft.com/office/officeart/2005/8/layout/list1"/>
    <dgm:cxn modelId="{D2DBB4A0-A3C2-4BF4-8C76-F124E7D5A6E1}" type="presOf" srcId="{FC7C9754-55C7-46A2-ACDE-9C34F63F32F3}" destId="{C5386E69-DA68-412B-9DC9-47E1ECDEA047}" srcOrd="1" destOrd="0" presId="urn:microsoft.com/office/officeart/2005/8/layout/list1"/>
    <dgm:cxn modelId="{82BA5BA9-1521-4AB7-B14B-BFE0843705C9}" type="presOf" srcId="{2712FCEC-6BD0-405E-92E5-FAE97A58FD58}" destId="{A58C0783-96B6-4790-A3C0-F47E194FCC34}" srcOrd="0" destOrd="0" presId="urn:microsoft.com/office/officeart/2005/8/layout/list1"/>
    <dgm:cxn modelId="{4DB2F5C6-4FC2-4B42-BCC8-9BFD4A94BF71}" type="presOf" srcId="{63FA108C-A793-4897-82DE-FF012F7458A2}" destId="{ECE52C62-BFED-4151-A77F-722A7FB2D231}" srcOrd="0" destOrd="0" presId="urn:microsoft.com/office/officeart/2005/8/layout/list1"/>
    <dgm:cxn modelId="{1DEE2CCB-9443-41CF-AA2F-429F077B5242}" type="presOf" srcId="{1C3C805F-BA0E-4B50-B9F4-D7A512ABD4D8}" destId="{B678373F-1E3E-4AFA-B75F-AE391253150E}" srcOrd="1" destOrd="0" presId="urn:microsoft.com/office/officeart/2005/8/layout/list1"/>
    <dgm:cxn modelId="{BB2CEAE5-CCEE-40F4-B232-402771885849}" type="presOf" srcId="{D521E5CD-2A22-45BA-B007-C227F0815322}" destId="{D9D465EC-6BCE-4A21-BBF6-843F5951C74E}" srcOrd="1" destOrd="0" presId="urn:microsoft.com/office/officeart/2005/8/layout/list1"/>
    <dgm:cxn modelId="{505272E9-6D2F-4489-8D97-B2FCECD052B1}" type="presOf" srcId="{2712FCEC-6BD0-405E-92E5-FAE97A58FD58}" destId="{D80931C7-8660-4B47-A806-3EA8736DCD08}" srcOrd="1" destOrd="0" presId="urn:microsoft.com/office/officeart/2005/8/layout/list1"/>
    <dgm:cxn modelId="{393CD7E9-767E-4FC3-886C-76B603DD3BC4}" srcId="{63FA108C-A793-4897-82DE-FF012F7458A2}" destId="{2712FCEC-6BD0-405E-92E5-FAE97A58FD58}" srcOrd="1" destOrd="0" parTransId="{CCC400A9-2110-471F-9F0A-9DB31BCDB651}" sibTransId="{65291737-02D8-4882-9EBD-79CC28152EF5}"/>
    <dgm:cxn modelId="{783022EC-B110-4B4F-BD8C-3C999E569519}" srcId="{63FA108C-A793-4897-82DE-FF012F7458A2}" destId="{D521E5CD-2A22-45BA-B007-C227F0815322}" srcOrd="4" destOrd="0" parTransId="{AF6EDFDF-F825-43C9-B1D7-81C8FA6F9231}" sibTransId="{F5F9315D-96B3-4AA8-A2E7-CC0CBDA403EA}"/>
    <dgm:cxn modelId="{48D49FED-1CC1-43EC-B3D8-58A8BFC8659C}" type="presOf" srcId="{4AB89082-93DB-42FC-95F3-8BA186CC28C4}" destId="{36771930-DC44-4918-BCCA-1602F47F1026}" srcOrd="1" destOrd="0" presId="urn:microsoft.com/office/officeart/2005/8/layout/list1"/>
    <dgm:cxn modelId="{084B64F7-51FD-4D05-9A8A-43727130CFC2}" type="presOf" srcId="{9A7CAA6A-2B96-4421-A90E-0E2588E896A9}" destId="{326B7F7D-2D1E-4D1F-8D36-771C9FA6D788}" srcOrd="0" destOrd="0" presId="urn:microsoft.com/office/officeart/2005/8/layout/list1"/>
    <dgm:cxn modelId="{3278CED2-B325-4599-A906-244BC8D13AB5}" type="presParOf" srcId="{ECE52C62-BFED-4151-A77F-722A7FB2D231}" destId="{E1BC7491-3CDC-4A7C-830D-A90E3C2190D3}" srcOrd="0" destOrd="0" presId="urn:microsoft.com/office/officeart/2005/8/layout/list1"/>
    <dgm:cxn modelId="{E3D5D5AE-F53A-400F-AB8F-6914BDFA4632}" type="presParOf" srcId="{E1BC7491-3CDC-4A7C-830D-A90E3C2190D3}" destId="{DCD0CDE4-AA13-4CE5-98D5-1FD2231FCE5B}" srcOrd="0" destOrd="0" presId="urn:microsoft.com/office/officeart/2005/8/layout/list1"/>
    <dgm:cxn modelId="{BEC98660-BC6A-4DF5-B356-A4A5C0B20091}" type="presParOf" srcId="{E1BC7491-3CDC-4A7C-830D-A90E3C2190D3}" destId="{F5A3FDCB-ABEF-484D-84E2-18253D12BBD4}" srcOrd="1" destOrd="0" presId="urn:microsoft.com/office/officeart/2005/8/layout/list1"/>
    <dgm:cxn modelId="{71D0236A-396F-4B56-AD51-97F4FED535B2}" type="presParOf" srcId="{ECE52C62-BFED-4151-A77F-722A7FB2D231}" destId="{F23F41B7-7372-4298-B1A5-2D4075C6AA9D}" srcOrd="1" destOrd="0" presId="urn:microsoft.com/office/officeart/2005/8/layout/list1"/>
    <dgm:cxn modelId="{647C8537-193D-474B-83C6-A56F117EA260}" type="presParOf" srcId="{ECE52C62-BFED-4151-A77F-722A7FB2D231}" destId="{157D9A55-A74B-4243-89C9-B014D1A07AF4}" srcOrd="2" destOrd="0" presId="urn:microsoft.com/office/officeart/2005/8/layout/list1"/>
    <dgm:cxn modelId="{76A32A47-2936-4D3C-BB5E-186FEFE1F194}" type="presParOf" srcId="{ECE52C62-BFED-4151-A77F-722A7FB2D231}" destId="{0290000C-95DC-40CB-8CDA-23ED0C93CE69}" srcOrd="3" destOrd="0" presId="urn:microsoft.com/office/officeart/2005/8/layout/list1"/>
    <dgm:cxn modelId="{E2BD0C73-F1FD-4634-A039-05F62E19EEEC}" type="presParOf" srcId="{ECE52C62-BFED-4151-A77F-722A7FB2D231}" destId="{1DB80C4D-0317-4B16-92CB-8244C1793E80}" srcOrd="4" destOrd="0" presId="urn:microsoft.com/office/officeart/2005/8/layout/list1"/>
    <dgm:cxn modelId="{BBFA9A71-8B2B-41BD-937D-6D4EAB717D4C}" type="presParOf" srcId="{1DB80C4D-0317-4B16-92CB-8244C1793E80}" destId="{A58C0783-96B6-4790-A3C0-F47E194FCC34}" srcOrd="0" destOrd="0" presId="urn:microsoft.com/office/officeart/2005/8/layout/list1"/>
    <dgm:cxn modelId="{1BC32EA2-F87C-46D2-A385-CF307576EB36}" type="presParOf" srcId="{1DB80C4D-0317-4B16-92CB-8244C1793E80}" destId="{D80931C7-8660-4B47-A806-3EA8736DCD08}" srcOrd="1" destOrd="0" presId="urn:microsoft.com/office/officeart/2005/8/layout/list1"/>
    <dgm:cxn modelId="{8608AEDD-B39F-4C27-BCEB-93B06BADE7FC}" type="presParOf" srcId="{ECE52C62-BFED-4151-A77F-722A7FB2D231}" destId="{6DDBB025-9553-4151-BADF-824B5C592EB7}" srcOrd="5" destOrd="0" presId="urn:microsoft.com/office/officeart/2005/8/layout/list1"/>
    <dgm:cxn modelId="{30E84DE9-D47E-4349-BFC9-47859E1ADAF5}" type="presParOf" srcId="{ECE52C62-BFED-4151-A77F-722A7FB2D231}" destId="{85A07775-B5A3-4454-9C79-06F680771B6A}" srcOrd="6" destOrd="0" presId="urn:microsoft.com/office/officeart/2005/8/layout/list1"/>
    <dgm:cxn modelId="{C3470DBB-3542-4751-9B70-0DFB5CDBC513}" type="presParOf" srcId="{ECE52C62-BFED-4151-A77F-722A7FB2D231}" destId="{7AE3474B-3FC4-4C84-8BEF-9C5DBC7BD4B4}" srcOrd="7" destOrd="0" presId="urn:microsoft.com/office/officeart/2005/8/layout/list1"/>
    <dgm:cxn modelId="{7C90987B-2966-4E74-9726-9E91BFAC7098}" type="presParOf" srcId="{ECE52C62-BFED-4151-A77F-722A7FB2D231}" destId="{AD5C9E18-ED8E-4C01-9953-644BF3932A4C}" srcOrd="8" destOrd="0" presId="urn:microsoft.com/office/officeart/2005/8/layout/list1"/>
    <dgm:cxn modelId="{8410D35B-41CA-4FB2-A38E-B64209F4528F}" type="presParOf" srcId="{AD5C9E18-ED8E-4C01-9953-644BF3932A4C}" destId="{326B7F7D-2D1E-4D1F-8D36-771C9FA6D788}" srcOrd="0" destOrd="0" presId="urn:microsoft.com/office/officeart/2005/8/layout/list1"/>
    <dgm:cxn modelId="{82B4167A-6DBF-452D-9721-6DE62676686C}" type="presParOf" srcId="{AD5C9E18-ED8E-4C01-9953-644BF3932A4C}" destId="{BBD2B844-B428-471A-9987-D76AB7C52FF2}" srcOrd="1" destOrd="0" presId="urn:microsoft.com/office/officeart/2005/8/layout/list1"/>
    <dgm:cxn modelId="{BB8D3868-CA5E-4293-980D-85BF9C90D5CB}" type="presParOf" srcId="{ECE52C62-BFED-4151-A77F-722A7FB2D231}" destId="{0377A063-D7B7-4DEA-A56E-270E9FE7B906}" srcOrd="9" destOrd="0" presId="urn:microsoft.com/office/officeart/2005/8/layout/list1"/>
    <dgm:cxn modelId="{DED9082D-B0D8-41ED-ACC3-B715025E5690}" type="presParOf" srcId="{ECE52C62-BFED-4151-A77F-722A7FB2D231}" destId="{7F8CF53A-E3F5-4C2C-95B5-B46456BD1FFE}" srcOrd="10" destOrd="0" presId="urn:microsoft.com/office/officeart/2005/8/layout/list1"/>
    <dgm:cxn modelId="{CDF7A0CD-D861-4F12-BBF3-40BC7797F11A}" type="presParOf" srcId="{ECE52C62-BFED-4151-A77F-722A7FB2D231}" destId="{BBC2F7CC-A283-421D-AB60-AC9A9DB0FEC3}" srcOrd="11" destOrd="0" presId="urn:microsoft.com/office/officeart/2005/8/layout/list1"/>
    <dgm:cxn modelId="{587647F8-B97C-414C-B07C-58B053038997}" type="presParOf" srcId="{ECE52C62-BFED-4151-A77F-722A7FB2D231}" destId="{0B870F07-D65E-407F-8F4F-EEA6F0622B47}" srcOrd="12" destOrd="0" presId="urn:microsoft.com/office/officeart/2005/8/layout/list1"/>
    <dgm:cxn modelId="{53BB1A7B-990F-4157-B5E5-567113897674}" type="presParOf" srcId="{0B870F07-D65E-407F-8F4F-EEA6F0622B47}" destId="{896EF334-AF07-4FBD-BDB9-656B519514C2}" srcOrd="0" destOrd="0" presId="urn:microsoft.com/office/officeart/2005/8/layout/list1"/>
    <dgm:cxn modelId="{E444A96B-B520-4AC7-8F87-0147F259296C}" type="presParOf" srcId="{0B870F07-D65E-407F-8F4F-EEA6F0622B47}" destId="{B678373F-1E3E-4AFA-B75F-AE391253150E}" srcOrd="1" destOrd="0" presId="urn:microsoft.com/office/officeart/2005/8/layout/list1"/>
    <dgm:cxn modelId="{70C1005D-0EA4-42D4-BC3F-3872AC688BD7}" type="presParOf" srcId="{ECE52C62-BFED-4151-A77F-722A7FB2D231}" destId="{5CC4BB5E-1143-4EDA-BA41-B9E63970A608}" srcOrd="13" destOrd="0" presId="urn:microsoft.com/office/officeart/2005/8/layout/list1"/>
    <dgm:cxn modelId="{D45E3911-B8BA-4C9E-B261-15884FAA3DE5}" type="presParOf" srcId="{ECE52C62-BFED-4151-A77F-722A7FB2D231}" destId="{FACF69AB-2D08-4A5F-A12D-A2FE5E29D5B2}" srcOrd="14" destOrd="0" presId="urn:microsoft.com/office/officeart/2005/8/layout/list1"/>
    <dgm:cxn modelId="{6B938C55-E77A-406C-8996-0473307FF5CC}" type="presParOf" srcId="{ECE52C62-BFED-4151-A77F-722A7FB2D231}" destId="{C077755C-C7D5-4B20-B1B1-375800119F08}" srcOrd="15" destOrd="0" presId="urn:microsoft.com/office/officeart/2005/8/layout/list1"/>
    <dgm:cxn modelId="{88D33EAF-9129-4747-BEDF-0A0BDBC51FE1}" type="presParOf" srcId="{ECE52C62-BFED-4151-A77F-722A7FB2D231}" destId="{9AA4A00C-6EC8-4002-9AB4-D7CE6461452F}" srcOrd="16" destOrd="0" presId="urn:microsoft.com/office/officeart/2005/8/layout/list1"/>
    <dgm:cxn modelId="{6E9FCD2C-D483-4A69-A52B-1E925C22C754}" type="presParOf" srcId="{9AA4A00C-6EC8-4002-9AB4-D7CE6461452F}" destId="{D1F91015-2565-4891-99D4-6B638D10D7DD}" srcOrd="0" destOrd="0" presId="urn:microsoft.com/office/officeart/2005/8/layout/list1"/>
    <dgm:cxn modelId="{431CD8BE-C816-44BA-A3FD-FD4B702D8AA3}" type="presParOf" srcId="{9AA4A00C-6EC8-4002-9AB4-D7CE6461452F}" destId="{D9D465EC-6BCE-4A21-BBF6-843F5951C74E}" srcOrd="1" destOrd="0" presId="urn:microsoft.com/office/officeart/2005/8/layout/list1"/>
    <dgm:cxn modelId="{CCF3ABEB-326F-48BE-9366-FD494B6745F2}" type="presParOf" srcId="{ECE52C62-BFED-4151-A77F-722A7FB2D231}" destId="{D49C21FC-F967-4F1A-8D46-16CCC4AC432D}" srcOrd="17" destOrd="0" presId="urn:microsoft.com/office/officeart/2005/8/layout/list1"/>
    <dgm:cxn modelId="{117DBF53-C74F-4704-A1CA-33D3AA6C2DEB}" type="presParOf" srcId="{ECE52C62-BFED-4151-A77F-722A7FB2D231}" destId="{2AAC73EA-AD12-4431-B6AF-4ED9A06C508C}" srcOrd="18" destOrd="0" presId="urn:microsoft.com/office/officeart/2005/8/layout/list1"/>
    <dgm:cxn modelId="{5BDCA481-02C5-4F95-8EAE-A9A3E9C299F6}" type="presParOf" srcId="{ECE52C62-BFED-4151-A77F-722A7FB2D231}" destId="{4664530C-813B-4953-A7A2-3B6331A34979}" srcOrd="19" destOrd="0" presId="urn:microsoft.com/office/officeart/2005/8/layout/list1"/>
    <dgm:cxn modelId="{02AEE989-409E-437E-8E7F-F66A3A9A9126}" type="presParOf" srcId="{ECE52C62-BFED-4151-A77F-722A7FB2D231}" destId="{89EAEF37-200E-4408-B984-B196111C7797}" srcOrd="20" destOrd="0" presId="urn:microsoft.com/office/officeart/2005/8/layout/list1"/>
    <dgm:cxn modelId="{302FB0C4-6564-49C4-BB83-9C8BCF2F0C7B}" type="presParOf" srcId="{89EAEF37-200E-4408-B984-B196111C7797}" destId="{B3D7FF9E-C957-4FB9-A753-DB3837247282}" srcOrd="0" destOrd="0" presId="urn:microsoft.com/office/officeart/2005/8/layout/list1"/>
    <dgm:cxn modelId="{7B4A02A4-026B-45B1-90F4-A6B88E2D07ED}" type="presParOf" srcId="{89EAEF37-200E-4408-B984-B196111C7797}" destId="{36771930-DC44-4918-BCCA-1602F47F1026}" srcOrd="1" destOrd="0" presId="urn:microsoft.com/office/officeart/2005/8/layout/list1"/>
    <dgm:cxn modelId="{DE796E08-9CBC-41A5-A764-165349C997D8}" type="presParOf" srcId="{ECE52C62-BFED-4151-A77F-722A7FB2D231}" destId="{4550F861-0341-4545-A46B-063F48CD53CD}" srcOrd="21" destOrd="0" presId="urn:microsoft.com/office/officeart/2005/8/layout/list1"/>
    <dgm:cxn modelId="{20B4C37C-C7E8-4D9D-BF70-08D535556D8F}" type="presParOf" srcId="{ECE52C62-BFED-4151-A77F-722A7FB2D231}" destId="{DCEBC11F-0E90-455A-8B34-CA0DAAAA8995}" srcOrd="22" destOrd="0" presId="urn:microsoft.com/office/officeart/2005/8/layout/list1"/>
    <dgm:cxn modelId="{6AB484DF-0B9E-4AA0-8829-683495B61F97}" type="presParOf" srcId="{ECE52C62-BFED-4151-A77F-722A7FB2D231}" destId="{ADE1E6E3-D23B-4B10-A5FB-B2DB83B2CF8F}" srcOrd="23" destOrd="0" presId="urn:microsoft.com/office/officeart/2005/8/layout/list1"/>
    <dgm:cxn modelId="{C73F8F4C-F8D5-4637-BB37-B3FEE3DC0FCC}" type="presParOf" srcId="{ECE52C62-BFED-4151-A77F-722A7FB2D231}" destId="{93DC31AA-02F2-4C3A-AAF0-46357D8EC948}" srcOrd="24" destOrd="0" presId="urn:microsoft.com/office/officeart/2005/8/layout/list1"/>
    <dgm:cxn modelId="{8AD5104E-DA9F-427A-8E77-A7C3FEE58D21}" type="presParOf" srcId="{93DC31AA-02F2-4C3A-AAF0-46357D8EC948}" destId="{2064D878-385C-48B3-97F5-32B015AD67E2}" srcOrd="0" destOrd="0" presId="urn:microsoft.com/office/officeart/2005/8/layout/list1"/>
    <dgm:cxn modelId="{6CED9B4E-C761-4562-8CD2-900D2F727096}" type="presParOf" srcId="{93DC31AA-02F2-4C3A-AAF0-46357D8EC948}" destId="{C5386E69-DA68-412B-9DC9-47E1ECDEA047}" srcOrd="1" destOrd="0" presId="urn:microsoft.com/office/officeart/2005/8/layout/list1"/>
    <dgm:cxn modelId="{E6678FAE-BD0F-4601-88B7-93CC4642948D}" type="presParOf" srcId="{ECE52C62-BFED-4151-A77F-722A7FB2D231}" destId="{A8213D69-D6A9-4527-8221-3819CCCB909E}" srcOrd="25" destOrd="0" presId="urn:microsoft.com/office/officeart/2005/8/layout/list1"/>
    <dgm:cxn modelId="{1234F9EF-54FB-4101-A7A9-D6656FFD003D}" type="presParOf" srcId="{ECE52C62-BFED-4151-A77F-722A7FB2D231}" destId="{4E603706-556A-44B8-9130-ED0679EF4E99}" srcOrd="26" destOrd="0" presId="urn:microsoft.com/office/officeart/2005/8/layout/list1"/>
    <dgm:cxn modelId="{64293C7C-8FEB-4375-B7F4-0064DF9A4C4B}" type="presParOf" srcId="{ECE52C62-BFED-4151-A77F-722A7FB2D231}" destId="{62D41085-A2B2-4F72-9B24-F94CF6637CD7}" srcOrd="27" destOrd="0" presId="urn:microsoft.com/office/officeart/2005/8/layout/list1"/>
    <dgm:cxn modelId="{80D4BFFB-96FD-47D0-9740-976070ECD8BB}" type="presParOf" srcId="{ECE52C62-BFED-4151-A77F-722A7FB2D231}" destId="{D7E502D4-9D31-4D10-9726-5F84F616ECFB}" srcOrd="28" destOrd="0" presId="urn:microsoft.com/office/officeart/2005/8/layout/list1"/>
    <dgm:cxn modelId="{48B2CAD6-659F-4E56-9F98-D8DAC9C8F5A5}" type="presParOf" srcId="{D7E502D4-9D31-4D10-9726-5F84F616ECFB}" destId="{9C000FFE-D77A-45E4-BCC3-741F9556F138}" srcOrd="0" destOrd="0" presId="urn:microsoft.com/office/officeart/2005/8/layout/list1"/>
    <dgm:cxn modelId="{49B60017-ABBD-48B3-97CC-FBF88AB1A154}" type="presParOf" srcId="{D7E502D4-9D31-4D10-9726-5F84F616ECFB}" destId="{7764E8F1-8C0A-4DE5-A5FC-13A0C84BFE2A}" srcOrd="1" destOrd="0" presId="urn:microsoft.com/office/officeart/2005/8/layout/list1"/>
    <dgm:cxn modelId="{4A4501B5-B30E-4E04-829D-A07BA455B378}" type="presParOf" srcId="{ECE52C62-BFED-4151-A77F-722A7FB2D231}" destId="{32A2CA6C-DE56-4225-A069-96ADDCBDB981}" srcOrd="29" destOrd="0" presId="urn:microsoft.com/office/officeart/2005/8/layout/list1"/>
    <dgm:cxn modelId="{F3458383-63A8-4272-BAF4-556FAE7AB12B}" type="presParOf" srcId="{ECE52C62-BFED-4151-A77F-722A7FB2D231}" destId="{D9B9E896-7A05-40C7-99E1-7C58E3AB7B5B}" srcOrd="30" destOrd="0" presId="urn:microsoft.com/office/officeart/2005/8/layout/list1"/>
    <dgm:cxn modelId="{561330F6-548C-4824-9D08-A9941FF93687}" type="presParOf" srcId="{ECE52C62-BFED-4151-A77F-722A7FB2D231}" destId="{188FEB66-2370-447D-AE15-C2060DAB853D}" srcOrd="31" destOrd="0" presId="urn:microsoft.com/office/officeart/2005/8/layout/list1"/>
    <dgm:cxn modelId="{681EBB89-F362-4158-9B8D-0BF85D6B347E}" type="presParOf" srcId="{ECE52C62-BFED-4151-A77F-722A7FB2D231}" destId="{BE66577D-2ED4-40EA-A8F3-584FBB226424}" srcOrd="32" destOrd="0" presId="urn:microsoft.com/office/officeart/2005/8/layout/list1"/>
    <dgm:cxn modelId="{00C30CCC-D5B6-40EB-B13E-35B7DC734E05}" type="presParOf" srcId="{BE66577D-2ED4-40EA-A8F3-584FBB226424}" destId="{A53563E1-F742-4FAA-BE4F-E6BFC6F453F1}" srcOrd="0" destOrd="0" presId="urn:microsoft.com/office/officeart/2005/8/layout/list1"/>
    <dgm:cxn modelId="{7DDE0B39-377F-4DB8-8E1A-8BA3CF2C4702}" type="presParOf" srcId="{BE66577D-2ED4-40EA-A8F3-584FBB226424}" destId="{4A6C722C-D327-4C4B-91A3-CF16A7404DF1}" srcOrd="1" destOrd="0" presId="urn:microsoft.com/office/officeart/2005/8/layout/list1"/>
    <dgm:cxn modelId="{3E831F59-68C6-4C9E-B28B-D3B8510D86E1}" type="presParOf" srcId="{ECE52C62-BFED-4151-A77F-722A7FB2D231}" destId="{A0AD2209-D3A9-4005-A979-72F23838932A}" srcOrd="33" destOrd="0" presId="urn:microsoft.com/office/officeart/2005/8/layout/list1"/>
    <dgm:cxn modelId="{1663FBF1-067A-4DA5-A44B-F9217C27BD14}" type="presParOf" srcId="{ECE52C62-BFED-4151-A77F-722A7FB2D231}" destId="{DB1C7FAD-590F-45F6-B9C6-2EF47F414309}" srcOrd="3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81A0CA4-C3CA-4DFB-8AE7-AA7F2413E9EA}" type="doc">
      <dgm:prSet loTypeId="urn:microsoft.com/office/officeart/2005/8/layout/radial1" loCatId="cycle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56385CB0-0FA3-4F07-B92E-8E78255559D9}">
      <dgm:prSet phldrT="[Text]" custT="1"/>
      <dgm:spPr/>
      <dgm:t>
        <a:bodyPr/>
        <a:lstStyle/>
        <a:p>
          <a:r>
            <a:rPr lang="en-US" sz="1600" dirty="0">
              <a:solidFill>
                <a:schemeClr val="accent3">
                  <a:lumMod val="50000"/>
                </a:schemeClr>
              </a:solidFill>
            </a:rPr>
            <a:t>Factors to forecast Tata Motors</a:t>
          </a:r>
        </a:p>
      </dgm:t>
    </dgm:pt>
    <dgm:pt modelId="{B364B6CB-7817-4233-B405-3CC23E3D0426}" type="parTrans" cxnId="{81E2991A-2B8C-492B-AD30-5EED3391B2C2}">
      <dgm:prSet/>
      <dgm:spPr/>
      <dgm:t>
        <a:bodyPr/>
        <a:lstStyle/>
        <a:p>
          <a:endParaRPr lang="en-US"/>
        </a:p>
      </dgm:t>
    </dgm:pt>
    <dgm:pt modelId="{1FFF86FB-A7E8-4A9D-85C2-6C70E90F3A7A}" type="sibTrans" cxnId="{81E2991A-2B8C-492B-AD30-5EED3391B2C2}">
      <dgm:prSet/>
      <dgm:spPr/>
      <dgm:t>
        <a:bodyPr/>
        <a:lstStyle/>
        <a:p>
          <a:endParaRPr lang="en-US"/>
        </a:p>
      </dgm:t>
    </dgm:pt>
    <dgm:pt modelId="{EB5D1FFF-43CA-40C7-9E1D-E01526D18294}">
      <dgm:prSet phldrT="[Text]"/>
      <dgm:spPr/>
      <dgm:t>
        <a:bodyPr/>
        <a:lstStyle/>
        <a:p>
          <a:r>
            <a:rPr lang="en-US" dirty="0"/>
            <a:t>Current Price</a:t>
          </a:r>
        </a:p>
      </dgm:t>
    </dgm:pt>
    <dgm:pt modelId="{6EA33B69-2582-493A-88A7-757D03A8C592}" type="parTrans" cxnId="{A7CC471F-3554-432F-9101-CE43D9CDA599}">
      <dgm:prSet/>
      <dgm:spPr/>
      <dgm:t>
        <a:bodyPr/>
        <a:lstStyle/>
        <a:p>
          <a:endParaRPr lang="en-US"/>
        </a:p>
      </dgm:t>
    </dgm:pt>
    <dgm:pt modelId="{46B49F3C-D749-4085-8043-40B73F6C247B}" type="sibTrans" cxnId="{A7CC471F-3554-432F-9101-CE43D9CDA599}">
      <dgm:prSet/>
      <dgm:spPr/>
      <dgm:t>
        <a:bodyPr/>
        <a:lstStyle/>
        <a:p>
          <a:endParaRPr lang="en-US"/>
        </a:p>
      </dgm:t>
    </dgm:pt>
    <dgm:pt modelId="{D46FCF79-18A5-4691-8A85-D150CFD6DBEB}">
      <dgm:prSet phldrT="[Text]"/>
      <dgm:spPr/>
      <dgm:t>
        <a:bodyPr/>
        <a:lstStyle/>
        <a:p>
          <a:r>
            <a:rPr lang="en-US" dirty="0"/>
            <a:t>Current Sales</a:t>
          </a:r>
        </a:p>
      </dgm:t>
    </dgm:pt>
    <dgm:pt modelId="{2A831CA7-ED71-4C59-A190-31106F5E4B05}" type="parTrans" cxnId="{F961E763-398D-4968-98C6-94D00386A2CF}">
      <dgm:prSet/>
      <dgm:spPr/>
      <dgm:t>
        <a:bodyPr/>
        <a:lstStyle/>
        <a:p>
          <a:endParaRPr lang="en-US"/>
        </a:p>
      </dgm:t>
    </dgm:pt>
    <dgm:pt modelId="{7CB92ADF-072C-4F6A-A282-D87D1CEC0DC9}" type="sibTrans" cxnId="{F961E763-398D-4968-98C6-94D00386A2CF}">
      <dgm:prSet/>
      <dgm:spPr/>
      <dgm:t>
        <a:bodyPr/>
        <a:lstStyle/>
        <a:p>
          <a:endParaRPr lang="en-US"/>
        </a:p>
      </dgm:t>
    </dgm:pt>
    <dgm:pt modelId="{861F3DA2-8599-4909-9A53-41C753D8EF9E}">
      <dgm:prSet phldrT="[Text]"/>
      <dgm:spPr/>
      <dgm:t>
        <a:bodyPr/>
        <a:lstStyle/>
        <a:p>
          <a:r>
            <a:rPr lang="en-US" dirty="0"/>
            <a:t>Sales Trend</a:t>
          </a:r>
        </a:p>
      </dgm:t>
    </dgm:pt>
    <dgm:pt modelId="{D0DA2A34-4CA6-4530-A302-850AA4B2A480}" type="parTrans" cxnId="{C2F00916-49B9-4A7B-B60B-350ED9CFB5E3}">
      <dgm:prSet/>
      <dgm:spPr/>
      <dgm:t>
        <a:bodyPr/>
        <a:lstStyle/>
        <a:p>
          <a:endParaRPr lang="en-US"/>
        </a:p>
      </dgm:t>
    </dgm:pt>
    <dgm:pt modelId="{C44F85C5-FD06-46D1-818A-275000559050}" type="sibTrans" cxnId="{C2F00916-49B9-4A7B-B60B-350ED9CFB5E3}">
      <dgm:prSet/>
      <dgm:spPr/>
      <dgm:t>
        <a:bodyPr/>
        <a:lstStyle/>
        <a:p>
          <a:endParaRPr lang="en-US"/>
        </a:p>
      </dgm:t>
    </dgm:pt>
    <dgm:pt modelId="{4E607E0A-9E28-4728-9DE3-2792FA2B2535}">
      <dgm:prSet phldrT="[Text]"/>
      <dgm:spPr/>
      <dgm:t>
        <a:bodyPr/>
        <a:lstStyle/>
        <a:p>
          <a:r>
            <a:rPr lang="en-US" dirty="0"/>
            <a:t>Competition</a:t>
          </a:r>
        </a:p>
      </dgm:t>
    </dgm:pt>
    <dgm:pt modelId="{6372545A-CB13-4F4D-8500-F69ECBE82A5F}" type="parTrans" cxnId="{F05109FA-3156-490E-B8A8-A0980DAA7DD2}">
      <dgm:prSet/>
      <dgm:spPr/>
      <dgm:t>
        <a:bodyPr/>
        <a:lstStyle/>
        <a:p>
          <a:endParaRPr lang="en-US"/>
        </a:p>
      </dgm:t>
    </dgm:pt>
    <dgm:pt modelId="{26CFACFA-7E3E-4750-B30A-02EEFF994F76}" type="sibTrans" cxnId="{F05109FA-3156-490E-B8A8-A0980DAA7DD2}">
      <dgm:prSet/>
      <dgm:spPr/>
      <dgm:t>
        <a:bodyPr/>
        <a:lstStyle/>
        <a:p>
          <a:endParaRPr lang="en-US"/>
        </a:p>
      </dgm:t>
    </dgm:pt>
    <dgm:pt modelId="{1EC07736-9154-474C-A39A-9EAA2EF16DE7}">
      <dgm:prSet phldrT="[Text]"/>
      <dgm:spPr/>
      <dgm:t>
        <a:bodyPr/>
        <a:lstStyle/>
        <a:p>
          <a:r>
            <a:rPr lang="en-US" dirty="0"/>
            <a:t>Company growth</a:t>
          </a:r>
        </a:p>
      </dgm:t>
    </dgm:pt>
    <dgm:pt modelId="{A13F98F1-56A5-4C71-95EA-C9FFAA0F398D}" type="parTrans" cxnId="{E2D212F5-137B-430E-B73C-FDC1C3D28B31}">
      <dgm:prSet/>
      <dgm:spPr/>
      <dgm:t>
        <a:bodyPr/>
        <a:lstStyle/>
        <a:p>
          <a:endParaRPr lang="en-US"/>
        </a:p>
      </dgm:t>
    </dgm:pt>
    <dgm:pt modelId="{D72D5BC1-6F2B-4836-BE87-6505B3E3CAC9}" type="sibTrans" cxnId="{E2D212F5-137B-430E-B73C-FDC1C3D28B31}">
      <dgm:prSet/>
      <dgm:spPr/>
      <dgm:t>
        <a:bodyPr/>
        <a:lstStyle/>
        <a:p>
          <a:endParaRPr lang="en-US"/>
        </a:p>
      </dgm:t>
    </dgm:pt>
    <dgm:pt modelId="{45C1144D-E31D-4EA9-ABB9-618DCD02717A}">
      <dgm:prSet phldrT="[Text]"/>
      <dgm:spPr/>
      <dgm:t>
        <a:bodyPr/>
        <a:lstStyle/>
        <a:p>
          <a:r>
            <a:rPr lang="en-US" dirty="0"/>
            <a:t>Exchange Rate</a:t>
          </a:r>
        </a:p>
      </dgm:t>
    </dgm:pt>
    <dgm:pt modelId="{7F44E9DF-3E72-483B-B3F4-8DC088E8017E}" type="parTrans" cxnId="{BFC396D5-1B61-47D7-A728-AB9442D7F426}">
      <dgm:prSet/>
      <dgm:spPr/>
      <dgm:t>
        <a:bodyPr/>
        <a:lstStyle/>
        <a:p>
          <a:endParaRPr lang="en-US"/>
        </a:p>
      </dgm:t>
    </dgm:pt>
    <dgm:pt modelId="{82F699DE-D453-4632-A379-3B7893919144}" type="sibTrans" cxnId="{BFC396D5-1B61-47D7-A728-AB9442D7F426}">
      <dgm:prSet/>
      <dgm:spPr/>
      <dgm:t>
        <a:bodyPr/>
        <a:lstStyle/>
        <a:p>
          <a:endParaRPr lang="en-US"/>
        </a:p>
      </dgm:t>
    </dgm:pt>
    <dgm:pt modelId="{FFB1727B-6FA8-4408-9889-2A9EA40E16E0}">
      <dgm:prSet phldrT="[Text]"/>
      <dgm:spPr/>
      <dgm:t>
        <a:bodyPr/>
        <a:lstStyle/>
        <a:p>
          <a:r>
            <a:rPr lang="en-US" dirty="0"/>
            <a:t>Tax rates</a:t>
          </a:r>
        </a:p>
      </dgm:t>
    </dgm:pt>
    <dgm:pt modelId="{B9950D9A-364D-4B4F-BF73-8330D1D6AB2D}" type="parTrans" cxnId="{98AABA63-789E-4A47-A151-7AE6A674DC40}">
      <dgm:prSet/>
      <dgm:spPr/>
      <dgm:t>
        <a:bodyPr/>
        <a:lstStyle/>
        <a:p>
          <a:endParaRPr lang="en-US"/>
        </a:p>
      </dgm:t>
    </dgm:pt>
    <dgm:pt modelId="{606D4C88-E71B-44B4-AFE5-B7A70C5F7A3E}" type="sibTrans" cxnId="{98AABA63-789E-4A47-A151-7AE6A674DC40}">
      <dgm:prSet/>
      <dgm:spPr/>
      <dgm:t>
        <a:bodyPr/>
        <a:lstStyle/>
        <a:p>
          <a:endParaRPr lang="en-US"/>
        </a:p>
      </dgm:t>
    </dgm:pt>
    <dgm:pt modelId="{CEE1BB2D-3666-41C8-80D9-0814B462F8D0}">
      <dgm:prSet phldrT="[Text]"/>
      <dgm:spPr/>
      <dgm:t>
        <a:bodyPr/>
        <a:lstStyle/>
        <a:p>
          <a:r>
            <a:rPr lang="en-US" dirty="0"/>
            <a:t>Cost of Production</a:t>
          </a:r>
        </a:p>
      </dgm:t>
    </dgm:pt>
    <dgm:pt modelId="{4352FE26-29D6-4DE0-878A-82D20B074E5D}" type="parTrans" cxnId="{051A69E8-E4B3-4B79-8967-0C0876DD718A}">
      <dgm:prSet/>
      <dgm:spPr/>
      <dgm:t>
        <a:bodyPr/>
        <a:lstStyle/>
        <a:p>
          <a:endParaRPr lang="en-US"/>
        </a:p>
      </dgm:t>
    </dgm:pt>
    <dgm:pt modelId="{62ECD84C-E8AE-4B1D-8D86-C336FFC87EF6}" type="sibTrans" cxnId="{051A69E8-E4B3-4B79-8967-0C0876DD718A}">
      <dgm:prSet/>
      <dgm:spPr/>
      <dgm:t>
        <a:bodyPr/>
        <a:lstStyle/>
        <a:p>
          <a:endParaRPr lang="en-US"/>
        </a:p>
      </dgm:t>
    </dgm:pt>
    <dgm:pt modelId="{34CD6D3C-9FA6-4AD2-85CB-0CB4FB406C9E}" type="pres">
      <dgm:prSet presAssocID="{A81A0CA4-C3CA-4DFB-8AE7-AA7F2413E9EA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8C7C4A2C-35BC-4273-9045-B03FB1ED11E3}" type="pres">
      <dgm:prSet presAssocID="{56385CB0-0FA3-4F07-B92E-8E78255559D9}" presName="centerShape" presStyleLbl="node0" presStyleIdx="0" presStyleCnt="1"/>
      <dgm:spPr/>
    </dgm:pt>
    <dgm:pt modelId="{64849525-650F-4733-8E54-BC358F52C228}" type="pres">
      <dgm:prSet presAssocID="{6EA33B69-2582-493A-88A7-757D03A8C592}" presName="Name9" presStyleLbl="parChTrans1D2" presStyleIdx="0" presStyleCnt="8"/>
      <dgm:spPr/>
    </dgm:pt>
    <dgm:pt modelId="{BF1A633C-028F-498E-82AB-F0283BFD85D5}" type="pres">
      <dgm:prSet presAssocID="{6EA33B69-2582-493A-88A7-757D03A8C592}" presName="connTx" presStyleLbl="parChTrans1D2" presStyleIdx="0" presStyleCnt="8"/>
      <dgm:spPr/>
    </dgm:pt>
    <dgm:pt modelId="{2CA6FF7A-D2F9-421B-9AD0-5F80F07DAF98}" type="pres">
      <dgm:prSet presAssocID="{EB5D1FFF-43CA-40C7-9E1D-E01526D18294}" presName="node" presStyleLbl="node1" presStyleIdx="0" presStyleCnt="8" custRadScaleRad="100000" custRadScaleInc="623">
        <dgm:presLayoutVars>
          <dgm:bulletEnabled val="1"/>
        </dgm:presLayoutVars>
      </dgm:prSet>
      <dgm:spPr/>
    </dgm:pt>
    <dgm:pt modelId="{14EE0AFB-B394-4D1E-8D51-4D924BF204FA}" type="pres">
      <dgm:prSet presAssocID="{2A831CA7-ED71-4C59-A190-31106F5E4B05}" presName="Name9" presStyleLbl="parChTrans1D2" presStyleIdx="1" presStyleCnt="8"/>
      <dgm:spPr/>
    </dgm:pt>
    <dgm:pt modelId="{69D7CAF9-DE17-4570-8372-A48EC19EDF3C}" type="pres">
      <dgm:prSet presAssocID="{2A831CA7-ED71-4C59-A190-31106F5E4B05}" presName="connTx" presStyleLbl="parChTrans1D2" presStyleIdx="1" presStyleCnt="8"/>
      <dgm:spPr/>
    </dgm:pt>
    <dgm:pt modelId="{7C89F111-8AB8-48C9-804A-81F64D9014CE}" type="pres">
      <dgm:prSet presAssocID="{D46FCF79-18A5-4691-8A85-D150CFD6DBEB}" presName="node" presStyleLbl="node1" presStyleIdx="1" presStyleCnt="8">
        <dgm:presLayoutVars>
          <dgm:bulletEnabled val="1"/>
        </dgm:presLayoutVars>
      </dgm:prSet>
      <dgm:spPr/>
    </dgm:pt>
    <dgm:pt modelId="{7CC73146-04CB-48FA-B1BD-5D7814CB474B}" type="pres">
      <dgm:prSet presAssocID="{D0DA2A34-4CA6-4530-A302-850AA4B2A480}" presName="Name9" presStyleLbl="parChTrans1D2" presStyleIdx="2" presStyleCnt="8"/>
      <dgm:spPr/>
    </dgm:pt>
    <dgm:pt modelId="{BA62CCC5-BCE6-4D1F-8C95-C8BFE34F39E8}" type="pres">
      <dgm:prSet presAssocID="{D0DA2A34-4CA6-4530-A302-850AA4B2A480}" presName="connTx" presStyleLbl="parChTrans1D2" presStyleIdx="2" presStyleCnt="8"/>
      <dgm:spPr/>
    </dgm:pt>
    <dgm:pt modelId="{5FBB3A98-222F-457C-84BC-EEAF2C4FE787}" type="pres">
      <dgm:prSet presAssocID="{861F3DA2-8599-4909-9A53-41C753D8EF9E}" presName="node" presStyleLbl="node1" presStyleIdx="2" presStyleCnt="8">
        <dgm:presLayoutVars>
          <dgm:bulletEnabled val="1"/>
        </dgm:presLayoutVars>
      </dgm:prSet>
      <dgm:spPr/>
    </dgm:pt>
    <dgm:pt modelId="{919A88B2-318F-4832-9848-9D51915BB9D4}" type="pres">
      <dgm:prSet presAssocID="{6372545A-CB13-4F4D-8500-F69ECBE82A5F}" presName="Name9" presStyleLbl="parChTrans1D2" presStyleIdx="3" presStyleCnt="8"/>
      <dgm:spPr/>
    </dgm:pt>
    <dgm:pt modelId="{9D4F1D24-C689-4422-A69A-14A150858905}" type="pres">
      <dgm:prSet presAssocID="{6372545A-CB13-4F4D-8500-F69ECBE82A5F}" presName="connTx" presStyleLbl="parChTrans1D2" presStyleIdx="3" presStyleCnt="8"/>
      <dgm:spPr/>
    </dgm:pt>
    <dgm:pt modelId="{69E0246E-66A5-463A-A680-8471F708101F}" type="pres">
      <dgm:prSet presAssocID="{4E607E0A-9E28-4728-9DE3-2792FA2B2535}" presName="node" presStyleLbl="node1" presStyleIdx="3" presStyleCnt="8">
        <dgm:presLayoutVars>
          <dgm:bulletEnabled val="1"/>
        </dgm:presLayoutVars>
      </dgm:prSet>
      <dgm:spPr/>
    </dgm:pt>
    <dgm:pt modelId="{1FC5A55C-349C-4A81-BF81-7352F8E275C3}" type="pres">
      <dgm:prSet presAssocID="{A13F98F1-56A5-4C71-95EA-C9FFAA0F398D}" presName="Name9" presStyleLbl="parChTrans1D2" presStyleIdx="4" presStyleCnt="8"/>
      <dgm:spPr/>
    </dgm:pt>
    <dgm:pt modelId="{B4C83495-10DD-4DD6-81D7-912D3C50F61D}" type="pres">
      <dgm:prSet presAssocID="{A13F98F1-56A5-4C71-95EA-C9FFAA0F398D}" presName="connTx" presStyleLbl="parChTrans1D2" presStyleIdx="4" presStyleCnt="8"/>
      <dgm:spPr/>
    </dgm:pt>
    <dgm:pt modelId="{63FEBB62-D93D-4739-AD4F-9065B535E42E}" type="pres">
      <dgm:prSet presAssocID="{1EC07736-9154-474C-A39A-9EAA2EF16DE7}" presName="node" presStyleLbl="node1" presStyleIdx="4" presStyleCnt="8">
        <dgm:presLayoutVars>
          <dgm:bulletEnabled val="1"/>
        </dgm:presLayoutVars>
      </dgm:prSet>
      <dgm:spPr/>
    </dgm:pt>
    <dgm:pt modelId="{86624536-C4BC-42A7-9762-3EF973A368CE}" type="pres">
      <dgm:prSet presAssocID="{7F44E9DF-3E72-483B-B3F4-8DC088E8017E}" presName="Name9" presStyleLbl="parChTrans1D2" presStyleIdx="5" presStyleCnt="8"/>
      <dgm:spPr/>
    </dgm:pt>
    <dgm:pt modelId="{E64D3E03-8078-4A85-8415-59AA1ADDAF32}" type="pres">
      <dgm:prSet presAssocID="{7F44E9DF-3E72-483B-B3F4-8DC088E8017E}" presName="connTx" presStyleLbl="parChTrans1D2" presStyleIdx="5" presStyleCnt="8"/>
      <dgm:spPr/>
    </dgm:pt>
    <dgm:pt modelId="{740591D8-75FD-4DF2-8084-01D8541E94E8}" type="pres">
      <dgm:prSet presAssocID="{45C1144D-E31D-4EA9-ABB9-618DCD02717A}" presName="node" presStyleLbl="node1" presStyleIdx="5" presStyleCnt="8">
        <dgm:presLayoutVars>
          <dgm:bulletEnabled val="1"/>
        </dgm:presLayoutVars>
      </dgm:prSet>
      <dgm:spPr/>
    </dgm:pt>
    <dgm:pt modelId="{406A21B6-7F18-4066-89FA-70B9D6900577}" type="pres">
      <dgm:prSet presAssocID="{B9950D9A-364D-4B4F-BF73-8330D1D6AB2D}" presName="Name9" presStyleLbl="parChTrans1D2" presStyleIdx="6" presStyleCnt="8"/>
      <dgm:spPr/>
    </dgm:pt>
    <dgm:pt modelId="{DBEEF784-D70E-4694-A472-496C4CDFC5BB}" type="pres">
      <dgm:prSet presAssocID="{B9950D9A-364D-4B4F-BF73-8330D1D6AB2D}" presName="connTx" presStyleLbl="parChTrans1D2" presStyleIdx="6" presStyleCnt="8"/>
      <dgm:spPr/>
    </dgm:pt>
    <dgm:pt modelId="{862D07AE-E295-4CCA-81BF-40C4D57C1624}" type="pres">
      <dgm:prSet presAssocID="{FFB1727B-6FA8-4408-9889-2A9EA40E16E0}" presName="node" presStyleLbl="node1" presStyleIdx="6" presStyleCnt="8">
        <dgm:presLayoutVars>
          <dgm:bulletEnabled val="1"/>
        </dgm:presLayoutVars>
      </dgm:prSet>
      <dgm:spPr/>
    </dgm:pt>
    <dgm:pt modelId="{6E7605A0-2A3D-4A9A-92C8-959689B72BE9}" type="pres">
      <dgm:prSet presAssocID="{4352FE26-29D6-4DE0-878A-82D20B074E5D}" presName="Name9" presStyleLbl="parChTrans1D2" presStyleIdx="7" presStyleCnt="8"/>
      <dgm:spPr/>
    </dgm:pt>
    <dgm:pt modelId="{DD5E6D5F-5364-46A6-9916-8DD3AF69F2D9}" type="pres">
      <dgm:prSet presAssocID="{4352FE26-29D6-4DE0-878A-82D20B074E5D}" presName="connTx" presStyleLbl="parChTrans1D2" presStyleIdx="7" presStyleCnt="8"/>
      <dgm:spPr/>
    </dgm:pt>
    <dgm:pt modelId="{D88C3F8F-71C4-4190-B495-B03C2F98AFA2}" type="pres">
      <dgm:prSet presAssocID="{CEE1BB2D-3666-41C8-80D9-0814B462F8D0}" presName="node" presStyleLbl="node1" presStyleIdx="7" presStyleCnt="8">
        <dgm:presLayoutVars>
          <dgm:bulletEnabled val="1"/>
        </dgm:presLayoutVars>
      </dgm:prSet>
      <dgm:spPr/>
    </dgm:pt>
  </dgm:ptLst>
  <dgm:cxnLst>
    <dgm:cxn modelId="{333F1511-EDD8-45DB-B350-ED47C8E8E84C}" type="presOf" srcId="{2A831CA7-ED71-4C59-A190-31106F5E4B05}" destId="{14EE0AFB-B394-4D1E-8D51-4D924BF204FA}" srcOrd="0" destOrd="0" presId="urn:microsoft.com/office/officeart/2005/8/layout/radial1"/>
    <dgm:cxn modelId="{C2F00916-49B9-4A7B-B60B-350ED9CFB5E3}" srcId="{56385CB0-0FA3-4F07-B92E-8E78255559D9}" destId="{861F3DA2-8599-4909-9A53-41C753D8EF9E}" srcOrd="2" destOrd="0" parTransId="{D0DA2A34-4CA6-4530-A302-850AA4B2A480}" sibTransId="{C44F85C5-FD06-46D1-818A-275000559050}"/>
    <dgm:cxn modelId="{81E2991A-2B8C-492B-AD30-5EED3391B2C2}" srcId="{A81A0CA4-C3CA-4DFB-8AE7-AA7F2413E9EA}" destId="{56385CB0-0FA3-4F07-B92E-8E78255559D9}" srcOrd="0" destOrd="0" parTransId="{B364B6CB-7817-4233-B405-3CC23E3D0426}" sibTransId="{1FFF86FB-A7E8-4A9D-85C2-6C70E90F3A7A}"/>
    <dgm:cxn modelId="{A7CC471F-3554-432F-9101-CE43D9CDA599}" srcId="{56385CB0-0FA3-4F07-B92E-8E78255559D9}" destId="{EB5D1FFF-43CA-40C7-9E1D-E01526D18294}" srcOrd="0" destOrd="0" parTransId="{6EA33B69-2582-493A-88A7-757D03A8C592}" sibTransId="{46B49F3C-D749-4085-8043-40B73F6C247B}"/>
    <dgm:cxn modelId="{631FCD26-7730-4A7A-AC9F-22DE900D0FEE}" type="presOf" srcId="{FFB1727B-6FA8-4408-9889-2A9EA40E16E0}" destId="{862D07AE-E295-4CCA-81BF-40C4D57C1624}" srcOrd="0" destOrd="0" presId="urn:microsoft.com/office/officeart/2005/8/layout/radial1"/>
    <dgm:cxn modelId="{5FE96B29-C208-4648-98D1-A49A6D84639F}" type="presOf" srcId="{D0DA2A34-4CA6-4530-A302-850AA4B2A480}" destId="{7CC73146-04CB-48FA-B1BD-5D7814CB474B}" srcOrd="0" destOrd="0" presId="urn:microsoft.com/office/officeart/2005/8/layout/radial1"/>
    <dgm:cxn modelId="{50A32A2E-D5EC-4A53-B6F8-02FBBC9FD636}" type="presOf" srcId="{6EA33B69-2582-493A-88A7-757D03A8C592}" destId="{64849525-650F-4733-8E54-BC358F52C228}" srcOrd="0" destOrd="0" presId="urn:microsoft.com/office/officeart/2005/8/layout/radial1"/>
    <dgm:cxn modelId="{0D0D0B37-4A42-428B-96BA-1AAC6CF47CCD}" type="presOf" srcId="{B9950D9A-364D-4B4F-BF73-8330D1D6AB2D}" destId="{DBEEF784-D70E-4694-A472-496C4CDFC5BB}" srcOrd="1" destOrd="0" presId="urn:microsoft.com/office/officeart/2005/8/layout/radial1"/>
    <dgm:cxn modelId="{E49CA838-2266-4D05-8C3A-701B6011840C}" type="presOf" srcId="{4352FE26-29D6-4DE0-878A-82D20B074E5D}" destId="{DD5E6D5F-5364-46A6-9916-8DD3AF69F2D9}" srcOrd="1" destOrd="0" presId="urn:microsoft.com/office/officeart/2005/8/layout/radial1"/>
    <dgm:cxn modelId="{FCF98E5F-22D4-4F55-9B27-585AF23BDC59}" type="presOf" srcId="{D0DA2A34-4CA6-4530-A302-850AA4B2A480}" destId="{BA62CCC5-BCE6-4D1F-8C95-C8BFE34F39E8}" srcOrd="1" destOrd="0" presId="urn:microsoft.com/office/officeart/2005/8/layout/radial1"/>
    <dgm:cxn modelId="{F1952F61-2838-49BE-BA4B-421288916144}" type="presOf" srcId="{6372545A-CB13-4F4D-8500-F69ECBE82A5F}" destId="{9D4F1D24-C689-4422-A69A-14A150858905}" srcOrd="1" destOrd="0" presId="urn:microsoft.com/office/officeart/2005/8/layout/radial1"/>
    <dgm:cxn modelId="{98AABA63-789E-4A47-A151-7AE6A674DC40}" srcId="{56385CB0-0FA3-4F07-B92E-8E78255559D9}" destId="{FFB1727B-6FA8-4408-9889-2A9EA40E16E0}" srcOrd="6" destOrd="0" parTransId="{B9950D9A-364D-4B4F-BF73-8330D1D6AB2D}" sibTransId="{606D4C88-E71B-44B4-AFE5-B7A70C5F7A3E}"/>
    <dgm:cxn modelId="{F961E763-398D-4968-98C6-94D00386A2CF}" srcId="{56385CB0-0FA3-4F07-B92E-8E78255559D9}" destId="{D46FCF79-18A5-4691-8A85-D150CFD6DBEB}" srcOrd="1" destOrd="0" parTransId="{2A831CA7-ED71-4C59-A190-31106F5E4B05}" sibTransId="{7CB92ADF-072C-4F6A-A282-D87D1CEC0DC9}"/>
    <dgm:cxn modelId="{415B8E64-F52C-4C0B-94AB-5D8047761874}" type="presOf" srcId="{A81A0CA4-C3CA-4DFB-8AE7-AA7F2413E9EA}" destId="{34CD6D3C-9FA6-4AD2-85CB-0CB4FB406C9E}" srcOrd="0" destOrd="0" presId="urn:microsoft.com/office/officeart/2005/8/layout/radial1"/>
    <dgm:cxn modelId="{2CC21469-67C6-4B0B-931E-5F50B19964B0}" type="presOf" srcId="{A13F98F1-56A5-4C71-95EA-C9FFAA0F398D}" destId="{B4C83495-10DD-4DD6-81D7-912D3C50F61D}" srcOrd="1" destOrd="0" presId="urn:microsoft.com/office/officeart/2005/8/layout/radial1"/>
    <dgm:cxn modelId="{ED28956D-83BD-4E44-ADE5-D33D36281087}" type="presOf" srcId="{EB5D1FFF-43CA-40C7-9E1D-E01526D18294}" destId="{2CA6FF7A-D2F9-421B-9AD0-5F80F07DAF98}" srcOrd="0" destOrd="0" presId="urn:microsoft.com/office/officeart/2005/8/layout/radial1"/>
    <dgm:cxn modelId="{92C5946E-3949-4F5B-BB50-566D10D8553D}" type="presOf" srcId="{7F44E9DF-3E72-483B-B3F4-8DC088E8017E}" destId="{E64D3E03-8078-4A85-8415-59AA1ADDAF32}" srcOrd="1" destOrd="0" presId="urn:microsoft.com/office/officeart/2005/8/layout/radial1"/>
    <dgm:cxn modelId="{B7467851-2CEC-41C8-9F42-9E82F8934085}" type="presOf" srcId="{D46FCF79-18A5-4691-8A85-D150CFD6DBEB}" destId="{7C89F111-8AB8-48C9-804A-81F64D9014CE}" srcOrd="0" destOrd="0" presId="urn:microsoft.com/office/officeart/2005/8/layout/radial1"/>
    <dgm:cxn modelId="{34A9C052-596D-4E4C-A911-AE29646A630F}" type="presOf" srcId="{CEE1BB2D-3666-41C8-80D9-0814B462F8D0}" destId="{D88C3F8F-71C4-4190-B495-B03C2F98AFA2}" srcOrd="0" destOrd="0" presId="urn:microsoft.com/office/officeart/2005/8/layout/radial1"/>
    <dgm:cxn modelId="{4F676157-96A4-47B6-9030-FC680A442078}" type="presOf" srcId="{A13F98F1-56A5-4C71-95EA-C9FFAA0F398D}" destId="{1FC5A55C-349C-4A81-BF81-7352F8E275C3}" srcOrd="0" destOrd="0" presId="urn:microsoft.com/office/officeart/2005/8/layout/radial1"/>
    <dgm:cxn modelId="{EAD6D878-CFE6-43EF-938C-0602959B1238}" type="presOf" srcId="{6372545A-CB13-4F4D-8500-F69ECBE82A5F}" destId="{919A88B2-318F-4832-9848-9D51915BB9D4}" srcOrd="0" destOrd="0" presId="urn:microsoft.com/office/officeart/2005/8/layout/radial1"/>
    <dgm:cxn modelId="{D9ABF77E-CEBF-4893-BFEB-C67A6521551C}" type="presOf" srcId="{4352FE26-29D6-4DE0-878A-82D20B074E5D}" destId="{6E7605A0-2A3D-4A9A-92C8-959689B72BE9}" srcOrd="0" destOrd="0" presId="urn:microsoft.com/office/officeart/2005/8/layout/radial1"/>
    <dgm:cxn modelId="{0743BC9D-749B-43AB-B127-81A0FB7F6498}" type="presOf" srcId="{7F44E9DF-3E72-483B-B3F4-8DC088E8017E}" destId="{86624536-C4BC-42A7-9762-3EF973A368CE}" srcOrd="0" destOrd="0" presId="urn:microsoft.com/office/officeart/2005/8/layout/radial1"/>
    <dgm:cxn modelId="{CCA964A2-C0E4-4CFC-A77A-7B81278248C5}" type="presOf" srcId="{6EA33B69-2582-493A-88A7-757D03A8C592}" destId="{BF1A633C-028F-498E-82AB-F0283BFD85D5}" srcOrd="1" destOrd="0" presId="urn:microsoft.com/office/officeart/2005/8/layout/radial1"/>
    <dgm:cxn modelId="{9DF868AF-3B19-4F5F-98EA-A5E64EB5D335}" type="presOf" srcId="{B9950D9A-364D-4B4F-BF73-8330D1D6AB2D}" destId="{406A21B6-7F18-4066-89FA-70B9D6900577}" srcOrd="0" destOrd="0" presId="urn:microsoft.com/office/officeart/2005/8/layout/radial1"/>
    <dgm:cxn modelId="{BFC396D5-1B61-47D7-A728-AB9442D7F426}" srcId="{56385CB0-0FA3-4F07-B92E-8E78255559D9}" destId="{45C1144D-E31D-4EA9-ABB9-618DCD02717A}" srcOrd="5" destOrd="0" parTransId="{7F44E9DF-3E72-483B-B3F4-8DC088E8017E}" sibTransId="{82F699DE-D453-4632-A379-3B7893919144}"/>
    <dgm:cxn modelId="{21C7D0DF-45D3-4D9C-A41B-9C17C001D52B}" type="presOf" srcId="{861F3DA2-8599-4909-9A53-41C753D8EF9E}" destId="{5FBB3A98-222F-457C-84BC-EEAF2C4FE787}" srcOrd="0" destOrd="0" presId="urn:microsoft.com/office/officeart/2005/8/layout/radial1"/>
    <dgm:cxn modelId="{4055C8E6-94AB-4214-AF04-1D09C2408A97}" type="presOf" srcId="{45C1144D-E31D-4EA9-ABB9-618DCD02717A}" destId="{740591D8-75FD-4DF2-8084-01D8541E94E8}" srcOrd="0" destOrd="0" presId="urn:microsoft.com/office/officeart/2005/8/layout/radial1"/>
    <dgm:cxn modelId="{051A69E8-E4B3-4B79-8967-0C0876DD718A}" srcId="{56385CB0-0FA3-4F07-B92E-8E78255559D9}" destId="{CEE1BB2D-3666-41C8-80D9-0814B462F8D0}" srcOrd="7" destOrd="0" parTransId="{4352FE26-29D6-4DE0-878A-82D20B074E5D}" sibTransId="{62ECD84C-E8AE-4B1D-8D86-C336FFC87EF6}"/>
    <dgm:cxn modelId="{38F7F1EE-F51B-4091-9A25-7040884DA138}" type="presOf" srcId="{2A831CA7-ED71-4C59-A190-31106F5E4B05}" destId="{69D7CAF9-DE17-4570-8372-A48EC19EDF3C}" srcOrd="1" destOrd="0" presId="urn:microsoft.com/office/officeart/2005/8/layout/radial1"/>
    <dgm:cxn modelId="{D05598F1-FC74-43BD-9388-EFD41D9CC3F1}" type="presOf" srcId="{56385CB0-0FA3-4F07-B92E-8E78255559D9}" destId="{8C7C4A2C-35BC-4273-9045-B03FB1ED11E3}" srcOrd="0" destOrd="0" presId="urn:microsoft.com/office/officeart/2005/8/layout/radial1"/>
    <dgm:cxn modelId="{1A6C82F2-A385-4379-B048-53E40DE24C23}" type="presOf" srcId="{1EC07736-9154-474C-A39A-9EAA2EF16DE7}" destId="{63FEBB62-D93D-4739-AD4F-9065B535E42E}" srcOrd="0" destOrd="0" presId="urn:microsoft.com/office/officeart/2005/8/layout/radial1"/>
    <dgm:cxn modelId="{E2D212F5-137B-430E-B73C-FDC1C3D28B31}" srcId="{56385CB0-0FA3-4F07-B92E-8E78255559D9}" destId="{1EC07736-9154-474C-A39A-9EAA2EF16DE7}" srcOrd="4" destOrd="0" parTransId="{A13F98F1-56A5-4C71-95EA-C9FFAA0F398D}" sibTransId="{D72D5BC1-6F2B-4836-BE87-6505B3E3CAC9}"/>
    <dgm:cxn modelId="{F05109FA-3156-490E-B8A8-A0980DAA7DD2}" srcId="{56385CB0-0FA3-4F07-B92E-8E78255559D9}" destId="{4E607E0A-9E28-4728-9DE3-2792FA2B2535}" srcOrd="3" destOrd="0" parTransId="{6372545A-CB13-4F4D-8500-F69ECBE82A5F}" sibTransId="{26CFACFA-7E3E-4750-B30A-02EEFF994F76}"/>
    <dgm:cxn modelId="{1AD6E6FC-8EAF-48E7-8961-2A05EE481816}" type="presOf" srcId="{4E607E0A-9E28-4728-9DE3-2792FA2B2535}" destId="{69E0246E-66A5-463A-A680-8471F708101F}" srcOrd="0" destOrd="0" presId="urn:microsoft.com/office/officeart/2005/8/layout/radial1"/>
    <dgm:cxn modelId="{E44D8784-8459-4FDD-AC87-6197DE2BFD94}" type="presParOf" srcId="{34CD6D3C-9FA6-4AD2-85CB-0CB4FB406C9E}" destId="{8C7C4A2C-35BC-4273-9045-B03FB1ED11E3}" srcOrd="0" destOrd="0" presId="urn:microsoft.com/office/officeart/2005/8/layout/radial1"/>
    <dgm:cxn modelId="{05ECB31B-4670-4EF2-8900-E2F90FDA83FD}" type="presParOf" srcId="{34CD6D3C-9FA6-4AD2-85CB-0CB4FB406C9E}" destId="{64849525-650F-4733-8E54-BC358F52C228}" srcOrd="1" destOrd="0" presId="urn:microsoft.com/office/officeart/2005/8/layout/radial1"/>
    <dgm:cxn modelId="{ED37BF3C-C963-4401-8232-739E098D1B40}" type="presParOf" srcId="{64849525-650F-4733-8E54-BC358F52C228}" destId="{BF1A633C-028F-498E-82AB-F0283BFD85D5}" srcOrd="0" destOrd="0" presId="urn:microsoft.com/office/officeart/2005/8/layout/radial1"/>
    <dgm:cxn modelId="{8690D9DF-AB52-4632-B074-205905B1BBF1}" type="presParOf" srcId="{34CD6D3C-9FA6-4AD2-85CB-0CB4FB406C9E}" destId="{2CA6FF7A-D2F9-421B-9AD0-5F80F07DAF98}" srcOrd="2" destOrd="0" presId="urn:microsoft.com/office/officeart/2005/8/layout/radial1"/>
    <dgm:cxn modelId="{E09566EC-23E6-498B-A943-FA821A0CAC73}" type="presParOf" srcId="{34CD6D3C-9FA6-4AD2-85CB-0CB4FB406C9E}" destId="{14EE0AFB-B394-4D1E-8D51-4D924BF204FA}" srcOrd="3" destOrd="0" presId="urn:microsoft.com/office/officeart/2005/8/layout/radial1"/>
    <dgm:cxn modelId="{943783B9-85AF-41E7-878B-D2DF4BBFA881}" type="presParOf" srcId="{14EE0AFB-B394-4D1E-8D51-4D924BF204FA}" destId="{69D7CAF9-DE17-4570-8372-A48EC19EDF3C}" srcOrd="0" destOrd="0" presId="urn:microsoft.com/office/officeart/2005/8/layout/radial1"/>
    <dgm:cxn modelId="{838EEFCE-A4D4-4FE2-BDA9-6EAE0C454FFD}" type="presParOf" srcId="{34CD6D3C-9FA6-4AD2-85CB-0CB4FB406C9E}" destId="{7C89F111-8AB8-48C9-804A-81F64D9014CE}" srcOrd="4" destOrd="0" presId="urn:microsoft.com/office/officeart/2005/8/layout/radial1"/>
    <dgm:cxn modelId="{457C5907-5F09-43C9-8846-A9F5D5CD5D19}" type="presParOf" srcId="{34CD6D3C-9FA6-4AD2-85CB-0CB4FB406C9E}" destId="{7CC73146-04CB-48FA-B1BD-5D7814CB474B}" srcOrd="5" destOrd="0" presId="urn:microsoft.com/office/officeart/2005/8/layout/radial1"/>
    <dgm:cxn modelId="{339DAC35-FC8B-4ACC-9D52-F1E88D5EDBFC}" type="presParOf" srcId="{7CC73146-04CB-48FA-B1BD-5D7814CB474B}" destId="{BA62CCC5-BCE6-4D1F-8C95-C8BFE34F39E8}" srcOrd="0" destOrd="0" presId="urn:microsoft.com/office/officeart/2005/8/layout/radial1"/>
    <dgm:cxn modelId="{538D3301-3971-440F-B042-53F9B007EFB6}" type="presParOf" srcId="{34CD6D3C-9FA6-4AD2-85CB-0CB4FB406C9E}" destId="{5FBB3A98-222F-457C-84BC-EEAF2C4FE787}" srcOrd="6" destOrd="0" presId="urn:microsoft.com/office/officeart/2005/8/layout/radial1"/>
    <dgm:cxn modelId="{A2840DC6-2007-48E7-9466-B06B216DD8EB}" type="presParOf" srcId="{34CD6D3C-9FA6-4AD2-85CB-0CB4FB406C9E}" destId="{919A88B2-318F-4832-9848-9D51915BB9D4}" srcOrd="7" destOrd="0" presId="urn:microsoft.com/office/officeart/2005/8/layout/radial1"/>
    <dgm:cxn modelId="{1AD43D11-1F1E-4076-9DDD-E1A580BC5B18}" type="presParOf" srcId="{919A88B2-318F-4832-9848-9D51915BB9D4}" destId="{9D4F1D24-C689-4422-A69A-14A150858905}" srcOrd="0" destOrd="0" presId="urn:microsoft.com/office/officeart/2005/8/layout/radial1"/>
    <dgm:cxn modelId="{0B73465D-0F7B-43F8-BD53-59CC39126C56}" type="presParOf" srcId="{34CD6D3C-9FA6-4AD2-85CB-0CB4FB406C9E}" destId="{69E0246E-66A5-463A-A680-8471F708101F}" srcOrd="8" destOrd="0" presId="urn:microsoft.com/office/officeart/2005/8/layout/radial1"/>
    <dgm:cxn modelId="{39F064EE-2EA9-4524-A003-F54D81FF0C32}" type="presParOf" srcId="{34CD6D3C-9FA6-4AD2-85CB-0CB4FB406C9E}" destId="{1FC5A55C-349C-4A81-BF81-7352F8E275C3}" srcOrd="9" destOrd="0" presId="urn:microsoft.com/office/officeart/2005/8/layout/radial1"/>
    <dgm:cxn modelId="{4FFEDD47-7CBA-48E2-8D96-D583C25E77FA}" type="presParOf" srcId="{1FC5A55C-349C-4A81-BF81-7352F8E275C3}" destId="{B4C83495-10DD-4DD6-81D7-912D3C50F61D}" srcOrd="0" destOrd="0" presId="urn:microsoft.com/office/officeart/2005/8/layout/radial1"/>
    <dgm:cxn modelId="{3F67929C-4ADF-4A16-857B-5EBE4111A8C1}" type="presParOf" srcId="{34CD6D3C-9FA6-4AD2-85CB-0CB4FB406C9E}" destId="{63FEBB62-D93D-4739-AD4F-9065B535E42E}" srcOrd="10" destOrd="0" presId="urn:microsoft.com/office/officeart/2005/8/layout/radial1"/>
    <dgm:cxn modelId="{B7B855EB-5540-4115-9FFA-42EC93EB8C98}" type="presParOf" srcId="{34CD6D3C-9FA6-4AD2-85CB-0CB4FB406C9E}" destId="{86624536-C4BC-42A7-9762-3EF973A368CE}" srcOrd="11" destOrd="0" presId="urn:microsoft.com/office/officeart/2005/8/layout/radial1"/>
    <dgm:cxn modelId="{738FDCE7-9372-454F-B702-2C953D2AAF04}" type="presParOf" srcId="{86624536-C4BC-42A7-9762-3EF973A368CE}" destId="{E64D3E03-8078-4A85-8415-59AA1ADDAF32}" srcOrd="0" destOrd="0" presId="urn:microsoft.com/office/officeart/2005/8/layout/radial1"/>
    <dgm:cxn modelId="{D55F8C9D-850C-4985-8F8C-38296A8E7AA9}" type="presParOf" srcId="{34CD6D3C-9FA6-4AD2-85CB-0CB4FB406C9E}" destId="{740591D8-75FD-4DF2-8084-01D8541E94E8}" srcOrd="12" destOrd="0" presId="urn:microsoft.com/office/officeart/2005/8/layout/radial1"/>
    <dgm:cxn modelId="{11230DDB-7B1C-4D54-BF75-F3973E4379B5}" type="presParOf" srcId="{34CD6D3C-9FA6-4AD2-85CB-0CB4FB406C9E}" destId="{406A21B6-7F18-4066-89FA-70B9D6900577}" srcOrd="13" destOrd="0" presId="urn:microsoft.com/office/officeart/2005/8/layout/radial1"/>
    <dgm:cxn modelId="{AB4834E0-04CE-4BE2-9B95-615D09277E75}" type="presParOf" srcId="{406A21B6-7F18-4066-89FA-70B9D6900577}" destId="{DBEEF784-D70E-4694-A472-496C4CDFC5BB}" srcOrd="0" destOrd="0" presId="urn:microsoft.com/office/officeart/2005/8/layout/radial1"/>
    <dgm:cxn modelId="{08AB402B-E711-4381-A2FB-E67EF5C0159F}" type="presParOf" srcId="{34CD6D3C-9FA6-4AD2-85CB-0CB4FB406C9E}" destId="{862D07AE-E295-4CCA-81BF-40C4D57C1624}" srcOrd="14" destOrd="0" presId="urn:microsoft.com/office/officeart/2005/8/layout/radial1"/>
    <dgm:cxn modelId="{9FD95688-869C-4FB5-BC4B-908254811DC1}" type="presParOf" srcId="{34CD6D3C-9FA6-4AD2-85CB-0CB4FB406C9E}" destId="{6E7605A0-2A3D-4A9A-92C8-959689B72BE9}" srcOrd="15" destOrd="0" presId="urn:microsoft.com/office/officeart/2005/8/layout/radial1"/>
    <dgm:cxn modelId="{EC90C163-50B4-4A6B-9583-00ACBE185935}" type="presParOf" srcId="{6E7605A0-2A3D-4A9A-92C8-959689B72BE9}" destId="{DD5E6D5F-5364-46A6-9916-8DD3AF69F2D9}" srcOrd="0" destOrd="0" presId="urn:microsoft.com/office/officeart/2005/8/layout/radial1"/>
    <dgm:cxn modelId="{D960B240-ECBD-455F-B1E2-1F678F7DD414}" type="presParOf" srcId="{34CD6D3C-9FA6-4AD2-85CB-0CB4FB406C9E}" destId="{D88C3F8F-71C4-4190-B495-B03C2F98AFA2}" srcOrd="16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7D9A55-A74B-4243-89C9-B014D1A07AF4}">
      <dsp:nvSpPr>
        <dsp:cNvPr id="0" name=""/>
        <dsp:cNvSpPr/>
      </dsp:nvSpPr>
      <dsp:spPr>
        <a:xfrm>
          <a:off x="0" y="357260"/>
          <a:ext cx="8524240" cy="32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5A3FDCB-ABEF-484D-84E2-18253D12BBD4}">
      <dsp:nvSpPr>
        <dsp:cNvPr id="0" name=""/>
        <dsp:cNvSpPr/>
      </dsp:nvSpPr>
      <dsp:spPr>
        <a:xfrm>
          <a:off x="426212" y="165380"/>
          <a:ext cx="5966968" cy="38376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5537" tIns="0" rIns="225537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300" kern="1200"/>
            <a:t>Why Time Series</a:t>
          </a:r>
        </a:p>
      </dsp:txBody>
      <dsp:txXfrm>
        <a:off x="444946" y="184114"/>
        <a:ext cx="5929500" cy="346292"/>
      </dsp:txXfrm>
    </dsp:sp>
    <dsp:sp modelId="{85A07775-B5A3-4454-9C79-06F680771B6A}">
      <dsp:nvSpPr>
        <dsp:cNvPr id="0" name=""/>
        <dsp:cNvSpPr/>
      </dsp:nvSpPr>
      <dsp:spPr>
        <a:xfrm>
          <a:off x="0" y="946940"/>
          <a:ext cx="8524240" cy="32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844818"/>
              <a:satOff val="-2177"/>
              <a:lumOff val="-147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80931C7-8660-4B47-A806-3EA8736DCD08}">
      <dsp:nvSpPr>
        <dsp:cNvPr id="0" name=""/>
        <dsp:cNvSpPr/>
      </dsp:nvSpPr>
      <dsp:spPr>
        <a:xfrm>
          <a:off x="426212" y="755060"/>
          <a:ext cx="5966968" cy="383760"/>
        </a:xfrm>
        <a:prstGeom prst="roundRect">
          <a:avLst/>
        </a:prstGeom>
        <a:solidFill>
          <a:schemeClr val="accent5">
            <a:hueOff val="-844818"/>
            <a:satOff val="-2177"/>
            <a:lumOff val="-147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5537" tIns="0" rIns="225537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300" kern="1200"/>
            <a:t>Regression on Time</a:t>
          </a:r>
        </a:p>
      </dsp:txBody>
      <dsp:txXfrm>
        <a:off x="444946" y="773794"/>
        <a:ext cx="5929500" cy="346292"/>
      </dsp:txXfrm>
    </dsp:sp>
    <dsp:sp modelId="{7F8CF53A-E3F5-4C2C-95B5-B46456BD1FFE}">
      <dsp:nvSpPr>
        <dsp:cNvPr id="0" name=""/>
        <dsp:cNvSpPr/>
      </dsp:nvSpPr>
      <dsp:spPr>
        <a:xfrm>
          <a:off x="0" y="1536620"/>
          <a:ext cx="8524240" cy="32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1689636"/>
              <a:satOff val="-4355"/>
              <a:lumOff val="-294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BD2B844-B428-471A-9987-D76AB7C52FF2}">
      <dsp:nvSpPr>
        <dsp:cNvPr id="0" name=""/>
        <dsp:cNvSpPr/>
      </dsp:nvSpPr>
      <dsp:spPr>
        <a:xfrm>
          <a:off x="426212" y="1344740"/>
          <a:ext cx="5966968" cy="383760"/>
        </a:xfrm>
        <a:prstGeom prst="roundRect">
          <a:avLst/>
        </a:prstGeom>
        <a:solidFill>
          <a:schemeClr val="accent5">
            <a:hueOff val="-1689636"/>
            <a:satOff val="-4355"/>
            <a:lumOff val="-294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5537" tIns="0" rIns="225537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300" kern="1200"/>
            <a:t>Auto-Regressive Models</a:t>
          </a:r>
        </a:p>
      </dsp:txBody>
      <dsp:txXfrm>
        <a:off x="444946" y="1363474"/>
        <a:ext cx="5929500" cy="346292"/>
      </dsp:txXfrm>
    </dsp:sp>
    <dsp:sp modelId="{FACF69AB-2D08-4A5F-A12D-A2FE5E29D5B2}">
      <dsp:nvSpPr>
        <dsp:cNvPr id="0" name=""/>
        <dsp:cNvSpPr/>
      </dsp:nvSpPr>
      <dsp:spPr>
        <a:xfrm>
          <a:off x="0" y="2126300"/>
          <a:ext cx="8524240" cy="32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2534453"/>
              <a:satOff val="-6532"/>
              <a:lumOff val="-441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678373F-1E3E-4AFA-B75F-AE391253150E}">
      <dsp:nvSpPr>
        <dsp:cNvPr id="0" name=""/>
        <dsp:cNvSpPr/>
      </dsp:nvSpPr>
      <dsp:spPr>
        <a:xfrm>
          <a:off x="426212" y="1934420"/>
          <a:ext cx="5966968" cy="383760"/>
        </a:xfrm>
        <a:prstGeom prst="roundRect">
          <a:avLst/>
        </a:prstGeom>
        <a:solidFill>
          <a:schemeClr val="accent5">
            <a:hueOff val="-2534453"/>
            <a:satOff val="-6532"/>
            <a:lumOff val="-441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5537" tIns="0" rIns="225537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300" kern="1200"/>
            <a:t>ACF and PACF</a:t>
          </a:r>
        </a:p>
      </dsp:txBody>
      <dsp:txXfrm>
        <a:off x="444946" y="1953154"/>
        <a:ext cx="5929500" cy="346292"/>
      </dsp:txXfrm>
    </dsp:sp>
    <dsp:sp modelId="{2AAC73EA-AD12-4431-B6AF-4ED9A06C508C}">
      <dsp:nvSpPr>
        <dsp:cNvPr id="0" name=""/>
        <dsp:cNvSpPr/>
      </dsp:nvSpPr>
      <dsp:spPr>
        <a:xfrm>
          <a:off x="0" y="2715980"/>
          <a:ext cx="8524240" cy="32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3379271"/>
              <a:satOff val="-8710"/>
              <a:lumOff val="-588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9D465EC-6BCE-4A21-BBF6-843F5951C74E}">
      <dsp:nvSpPr>
        <dsp:cNvPr id="0" name=""/>
        <dsp:cNvSpPr/>
      </dsp:nvSpPr>
      <dsp:spPr>
        <a:xfrm>
          <a:off x="426212" y="2524100"/>
          <a:ext cx="5966968" cy="383760"/>
        </a:xfrm>
        <a:prstGeom prst="round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5537" tIns="0" rIns="225537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300" kern="1200"/>
            <a:t>Simple Moving Average</a:t>
          </a:r>
        </a:p>
      </dsp:txBody>
      <dsp:txXfrm>
        <a:off x="444946" y="2542834"/>
        <a:ext cx="5929500" cy="346292"/>
      </dsp:txXfrm>
    </dsp:sp>
    <dsp:sp modelId="{DCEBC11F-0E90-455A-8B34-CA0DAAAA8995}">
      <dsp:nvSpPr>
        <dsp:cNvPr id="0" name=""/>
        <dsp:cNvSpPr/>
      </dsp:nvSpPr>
      <dsp:spPr>
        <a:xfrm>
          <a:off x="0" y="3305660"/>
          <a:ext cx="8524240" cy="32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4224089"/>
              <a:satOff val="-10887"/>
              <a:lumOff val="-735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6771930-DC44-4918-BCCA-1602F47F1026}">
      <dsp:nvSpPr>
        <dsp:cNvPr id="0" name=""/>
        <dsp:cNvSpPr/>
      </dsp:nvSpPr>
      <dsp:spPr>
        <a:xfrm>
          <a:off x="426212" y="3113780"/>
          <a:ext cx="5966968" cy="383760"/>
        </a:xfrm>
        <a:prstGeom prst="roundRect">
          <a:avLst/>
        </a:prstGeom>
        <a:solidFill>
          <a:schemeClr val="accent5">
            <a:hueOff val="-4224089"/>
            <a:satOff val="-10887"/>
            <a:lumOff val="-735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5537" tIns="0" rIns="225537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300" kern="1200"/>
            <a:t>Weighted Moving Average</a:t>
          </a:r>
        </a:p>
      </dsp:txBody>
      <dsp:txXfrm>
        <a:off x="444946" y="3132514"/>
        <a:ext cx="5929500" cy="346292"/>
      </dsp:txXfrm>
    </dsp:sp>
    <dsp:sp modelId="{4E603706-556A-44B8-9130-ED0679EF4E99}">
      <dsp:nvSpPr>
        <dsp:cNvPr id="0" name=""/>
        <dsp:cNvSpPr/>
      </dsp:nvSpPr>
      <dsp:spPr>
        <a:xfrm>
          <a:off x="0" y="3895340"/>
          <a:ext cx="8524240" cy="32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5068907"/>
              <a:satOff val="-13064"/>
              <a:lumOff val="-882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5386E69-DA68-412B-9DC9-47E1ECDEA047}">
      <dsp:nvSpPr>
        <dsp:cNvPr id="0" name=""/>
        <dsp:cNvSpPr/>
      </dsp:nvSpPr>
      <dsp:spPr>
        <a:xfrm>
          <a:off x="426212" y="3703460"/>
          <a:ext cx="5966968" cy="383760"/>
        </a:xfrm>
        <a:prstGeom prst="roundRect">
          <a:avLst/>
        </a:prstGeom>
        <a:solidFill>
          <a:schemeClr val="accent5">
            <a:hueOff val="-5068907"/>
            <a:satOff val="-13064"/>
            <a:lumOff val="-882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5537" tIns="0" rIns="225537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300" kern="1200"/>
            <a:t>Exponential Smoothing</a:t>
          </a:r>
        </a:p>
      </dsp:txBody>
      <dsp:txXfrm>
        <a:off x="444946" y="3722194"/>
        <a:ext cx="5929500" cy="346292"/>
      </dsp:txXfrm>
    </dsp:sp>
    <dsp:sp modelId="{D9B9E896-7A05-40C7-99E1-7C58E3AB7B5B}">
      <dsp:nvSpPr>
        <dsp:cNvPr id="0" name=""/>
        <dsp:cNvSpPr/>
      </dsp:nvSpPr>
      <dsp:spPr>
        <a:xfrm>
          <a:off x="0" y="4485020"/>
          <a:ext cx="8524240" cy="32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5913725"/>
              <a:satOff val="-15242"/>
              <a:lumOff val="-1029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764E8F1-8C0A-4DE5-A5FC-13A0C84BFE2A}">
      <dsp:nvSpPr>
        <dsp:cNvPr id="0" name=""/>
        <dsp:cNvSpPr/>
      </dsp:nvSpPr>
      <dsp:spPr>
        <a:xfrm>
          <a:off x="426212" y="4293140"/>
          <a:ext cx="5966968" cy="383760"/>
        </a:xfrm>
        <a:prstGeom prst="roundRect">
          <a:avLst/>
        </a:prstGeom>
        <a:solidFill>
          <a:schemeClr val="accent5">
            <a:hueOff val="-5913725"/>
            <a:satOff val="-15242"/>
            <a:lumOff val="-1029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5537" tIns="0" rIns="225537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300" kern="1200"/>
            <a:t>Holt-Winters Method</a:t>
          </a:r>
        </a:p>
      </dsp:txBody>
      <dsp:txXfrm>
        <a:off x="444946" y="4311874"/>
        <a:ext cx="5929500" cy="346292"/>
      </dsp:txXfrm>
    </dsp:sp>
    <dsp:sp modelId="{DB1C7FAD-590F-45F6-B9C6-2EF47F414309}">
      <dsp:nvSpPr>
        <dsp:cNvPr id="0" name=""/>
        <dsp:cNvSpPr/>
      </dsp:nvSpPr>
      <dsp:spPr>
        <a:xfrm>
          <a:off x="0" y="5074699"/>
          <a:ext cx="8524240" cy="32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A6C722C-D327-4C4B-91A3-CF16A7404DF1}">
      <dsp:nvSpPr>
        <dsp:cNvPr id="0" name=""/>
        <dsp:cNvSpPr/>
      </dsp:nvSpPr>
      <dsp:spPr>
        <a:xfrm>
          <a:off x="426212" y="4882820"/>
          <a:ext cx="5966968" cy="38376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5537" tIns="0" rIns="225537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300" kern="1200"/>
            <a:t>ARIMA</a:t>
          </a:r>
        </a:p>
      </dsp:txBody>
      <dsp:txXfrm>
        <a:off x="444946" y="4901554"/>
        <a:ext cx="5929500" cy="34629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7C4A2C-35BC-4273-9045-B03FB1ED11E3}">
      <dsp:nvSpPr>
        <dsp:cNvPr id="0" name=""/>
        <dsp:cNvSpPr/>
      </dsp:nvSpPr>
      <dsp:spPr>
        <a:xfrm>
          <a:off x="3453649" y="2098983"/>
          <a:ext cx="1220700" cy="1220700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accent3">
                  <a:lumMod val="50000"/>
                </a:schemeClr>
              </a:solidFill>
            </a:rPr>
            <a:t>Factors to forecast Tata Motors</a:t>
          </a:r>
        </a:p>
      </dsp:txBody>
      <dsp:txXfrm>
        <a:off x="3632416" y="2277750"/>
        <a:ext cx="863166" cy="863166"/>
      </dsp:txXfrm>
    </dsp:sp>
    <dsp:sp modelId="{64849525-650F-4733-8E54-BC358F52C228}">
      <dsp:nvSpPr>
        <dsp:cNvPr id="0" name=""/>
        <dsp:cNvSpPr/>
      </dsp:nvSpPr>
      <dsp:spPr>
        <a:xfrm rot="16208411">
          <a:off x="3638430" y="1657359"/>
          <a:ext cx="856220" cy="27033"/>
        </a:xfrm>
        <a:custGeom>
          <a:avLst/>
          <a:gdLst/>
          <a:ahLst/>
          <a:cxnLst/>
          <a:rect l="0" t="0" r="0" b="0"/>
          <a:pathLst>
            <a:path>
              <a:moveTo>
                <a:pt x="0" y="13516"/>
              </a:moveTo>
              <a:lnTo>
                <a:pt x="856220" y="13516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045135" y="1649470"/>
        <a:ext cx="42811" cy="42811"/>
      </dsp:txXfrm>
    </dsp:sp>
    <dsp:sp modelId="{2CA6FF7A-D2F9-421B-9AD0-5F80F07DAF98}">
      <dsp:nvSpPr>
        <dsp:cNvPr id="0" name=""/>
        <dsp:cNvSpPr/>
      </dsp:nvSpPr>
      <dsp:spPr>
        <a:xfrm>
          <a:off x="3458730" y="22068"/>
          <a:ext cx="1220700" cy="1220700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Current Price</a:t>
          </a:r>
        </a:p>
      </dsp:txBody>
      <dsp:txXfrm>
        <a:off x="3637497" y="200835"/>
        <a:ext cx="863166" cy="863166"/>
      </dsp:txXfrm>
    </dsp:sp>
    <dsp:sp modelId="{14EE0AFB-B394-4D1E-8D51-4D924BF204FA}">
      <dsp:nvSpPr>
        <dsp:cNvPr id="0" name=""/>
        <dsp:cNvSpPr/>
      </dsp:nvSpPr>
      <dsp:spPr>
        <a:xfrm rot="18900000">
          <a:off x="4370192" y="1961514"/>
          <a:ext cx="856220" cy="27033"/>
        </a:xfrm>
        <a:custGeom>
          <a:avLst/>
          <a:gdLst/>
          <a:ahLst/>
          <a:cxnLst/>
          <a:rect l="0" t="0" r="0" b="0"/>
          <a:pathLst>
            <a:path>
              <a:moveTo>
                <a:pt x="0" y="13516"/>
              </a:moveTo>
              <a:lnTo>
                <a:pt x="856220" y="13516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776897" y="1953625"/>
        <a:ext cx="42811" cy="42811"/>
      </dsp:txXfrm>
    </dsp:sp>
    <dsp:sp modelId="{7C89F111-8AB8-48C9-804A-81F64D9014CE}">
      <dsp:nvSpPr>
        <dsp:cNvPr id="0" name=""/>
        <dsp:cNvSpPr/>
      </dsp:nvSpPr>
      <dsp:spPr>
        <a:xfrm>
          <a:off x="4922254" y="630378"/>
          <a:ext cx="1220700" cy="1220700"/>
        </a:xfrm>
        <a:prstGeom prst="ellipse">
          <a:avLst/>
        </a:prstGeom>
        <a:solidFill>
          <a:schemeClr val="accent5">
            <a:hueOff val="-965506"/>
            <a:satOff val="-2488"/>
            <a:lumOff val="-168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Current Sales</a:t>
          </a:r>
        </a:p>
      </dsp:txBody>
      <dsp:txXfrm>
        <a:off x="5101021" y="809145"/>
        <a:ext cx="863166" cy="863166"/>
      </dsp:txXfrm>
    </dsp:sp>
    <dsp:sp modelId="{7CC73146-04CB-48FA-B1BD-5D7814CB474B}">
      <dsp:nvSpPr>
        <dsp:cNvPr id="0" name=""/>
        <dsp:cNvSpPr/>
      </dsp:nvSpPr>
      <dsp:spPr>
        <a:xfrm>
          <a:off x="4674350" y="2695816"/>
          <a:ext cx="856220" cy="27033"/>
        </a:xfrm>
        <a:custGeom>
          <a:avLst/>
          <a:gdLst/>
          <a:ahLst/>
          <a:cxnLst/>
          <a:rect l="0" t="0" r="0" b="0"/>
          <a:pathLst>
            <a:path>
              <a:moveTo>
                <a:pt x="0" y="13516"/>
              </a:moveTo>
              <a:lnTo>
                <a:pt x="856220" y="13516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081055" y="2687927"/>
        <a:ext cx="42811" cy="42811"/>
      </dsp:txXfrm>
    </dsp:sp>
    <dsp:sp modelId="{5FBB3A98-222F-457C-84BC-EEAF2C4FE787}">
      <dsp:nvSpPr>
        <dsp:cNvPr id="0" name=""/>
        <dsp:cNvSpPr/>
      </dsp:nvSpPr>
      <dsp:spPr>
        <a:xfrm>
          <a:off x="5530570" y="2098983"/>
          <a:ext cx="1220700" cy="1220700"/>
        </a:xfrm>
        <a:prstGeom prst="ellipse">
          <a:avLst/>
        </a:prstGeom>
        <a:solidFill>
          <a:schemeClr val="accent5">
            <a:hueOff val="-1931012"/>
            <a:satOff val="-4977"/>
            <a:lumOff val="-336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Sales Trend</a:t>
          </a:r>
        </a:p>
      </dsp:txBody>
      <dsp:txXfrm>
        <a:off x="5709337" y="2277750"/>
        <a:ext cx="863166" cy="863166"/>
      </dsp:txXfrm>
    </dsp:sp>
    <dsp:sp modelId="{919A88B2-318F-4832-9848-9D51915BB9D4}">
      <dsp:nvSpPr>
        <dsp:cNvPr id="0" name=""/>
        <dsp:cNvSpPr/>
      </dsp:nvSpPr>
      <dsp:spPr>
        <a:xfrm rot="2700000">
          <a:off x="4370192" y="3430119"/>
          <a:ext cx="856220" cy="27033"/>
        </a:xfrm>
        <a:custGeom>
          <a:avLst/>
          <a:gdLst/>
          <a:ahLst/>
          <a:cxnLst/>
          <a:rect l="0" t="0" r="0" b="0"/>
          <a:pathLst>
            <a:path>
              <a:moveTo>
                <a:pt x="0" y="13516"/>
              </a:moveTo>
              <a:lnTo>
                <a:pt x="856220" y="13516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776897" y="3422230"/>
        <a:ext cx="42811" cy="42811"/>
      </dsp:txXfrm>
    </dsp:sp>
    <dsp:sp modelId="{69E0246E-66A5-463A-A680-8471F708101F}">
      <dsp:nvSpPr>
        <dsp:cNvPr id="0" name=""/>
        <dsp:cNvSpPr/>
      </dsp:nvSpPr>
      <dsp:spPr>
        <a:xfrm>
          <a:off x="4922254" y="3567588"/>
          <a:ext cx="1220700" cy="1220700"/>
        </a:xfrm>
        <a:prstGeom prst="ellipse">
          <a:avLst/>
        </a:prstGeom>
        <a:solidFill>
          <a:schemeClr val="accent5">
            <a:hueOff val="-2896518"/>
            <a:satOff val="-7465"/>
            <a:lumOff val="-504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Competition</a:t>
          </a:r>
        </a:p>
      </dsp:txBody>
      <dsp:txXfrm>
        <a:off x="5101021" y="3746355"/>
        <a:ext cx="863166" cy="863166"/>
      </dsp:txXfrm>
    </dsp:sp>
    <dsp:sp modelId="{1FC5A55C-349C-4A81-BF81-7352F8E275C3}">
      <dsp:nvSpPr>
        <dsp:cNvPr id="0" name=""/>
        <dsp:cNvSpPr/>
      </dsp:nvSpPr>
      <dsp:spPr>
        <a:xfrm rot="5400000">
          <a:off x="3635889" y="3734277"/>
          <a:ext cx="856220" cy="27033"/>
        </a:xfrm>
        <a:custGeom>
          <a:avLst/>
          <a:gdLst/>
          <a:ahLst/>
          <a:cxnLst/>
          <a:rect l="0" t="0" r="0" b="0"/>
          <a:pathLst>
            <a:path>
              <a:moveTo>
                <a:pt x="0" y="13516"/>
              </a:moveTo>
              <a:lnTo>
                <a:pt x="856220" y="13516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042594" y="3726388"/>
        <a:ext cx="42811" cy="42811"/>
      </dsp:txXfrm>
    </dsp:sp>
    <dsp:sp modelId="{63FEBB62-D93D-4739-AD4F-9065B535E42E}">
      <dsp:nvSpPr>
        <dsp:cNvPr id="0" name=""/>
        <dsp:cNvSpPr/>
      </dsp:nvSpPr>
      <dsp:spPr>
        <a:xfrm>
          <a:off x="3453649" y="4175904"/>
          <a:ext cx="1220700" cy="1220700"/>
        </a:xfrm>
        <a:prstGeom prst="ellipse">
          <a:avLst/>
        </a:prstGeom>
        <a:solidFill>
          <a:schemeClr val="accent5">
            <a:hueOff val="-3862025"/>
            <a:satOff val="-9954"/>
            <a:lumOff val="-672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Company growth</a:t>
          </a:r>
        </a:p>
      </dsp:txBody>
      <dsp:txXfrm>
        <a:off x="3632416" y="4354671"/>
        <a:ext cx="863166" cy="863166"/>
      </dsp:txXfrm>
    </dsp:sp>
    <dsp:sp modelId="{86624536-C4BC-42A7-9762-3EF973A368CE}">
      <dsp:nvSpPr>
        <dsp:cNvPr id="0" name=""/>
        <dsp:cNvSpPr/>
      </dsp:nvSpPr>
      <dsp:spPr>
        <a:xfrm rot="8100000">
          <a:off x="2901587" y="3430119"/>
          <a:ext cx="856220" cy="27033"/>
        </a:xfrm>
        <a:custGeom>
          <a:avLst/>
          <a:gdLst/>
          <a:ahLst/>
          <a:cxnLst/>
          <a:rect l="0" t="0" r="0" b="0"/>
          <a:pathLst>
            <a:path>
              <a:moveTo>
                <a:pt x="0" y="13516"/>
              </a:moveTo>
              <a:lnTo>
                <a:pt x="856220" y="13516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 rot="10800000">
        <a:off x="3308291" y="3422230"/>
        <a:ext cx="42811" cy="42811"/>
      </dsp:txXfrm>
    </dsp:sp>
    <dsp:sp modelId="{740591D8-75FD-4DF2-8084-01D8541E94E8}">
      <dsp:nvSpPr>
        <dsp:cNvPr id="0" name=""/>
        <dsp:cNvSpPr/>
      </dsp:nvSpPr>
      <dsp:spPr>
        <a:xfrm>
          <a:off x="1985044" y="3567588"/>
          <a:ext cx="1220700" cy="1220700"/>
        </a:xfrm>
        <a:prstGeom prst="ellipse">
          <a:avLst/>
        </a:prstGeom>
        <a:solidFill>
          <a:schemeClr val="accent5">
            <a:hueOff val="-4827531"/>
            <a:satOff val="-12442"/>
            <a:lumOff val="-840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Exchange Rate</a:t>
          </a:r>
        </a:p>
      </dsp:txBody>
      <dsp:txXfrm>
        <a:off x="2163811" y="3746355"/>
        <a:ext cx="863166" cy="863166"/>
      </dsp:txXfrm>
    </dsp:sp>
    <dsp:sp modelId="{406A21B6-7F18-4066-89FA-70B9D6900577}">
      <dsp:nvSpPr>
        <dsp:cNvPr id="0" name=""/>
        <dsp:cNvSpPr/>
      </dsp:nvSpPr>
      <dsp:spPr>
        <a:xfrm rot="10800000">
          <a:off x="2597429" y="2695816"/>
          <a:ext cx="856220" cy="27033"/>
        </a:xfrm>
        <a:custGeom>
          <a:avLst/>
          <a:gdLst/>
          <a:ahLst/>
          <a:cxnLst/>
          <a:rect l="0" t="0" r="0" b="0"/>
          <a:pathLst>
            <a:path>
              <a:moveTo>
                <a:pt x="0" y="13516"/>
              </a:moveTo>
              <a:lnTo>
                <a:pt x="856220" y="13516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 rot="10800000">
        <a:off x="3004133" y="2687927"/>
        <a:ext cx="42811" cy="42811"/>
      </dsp:txXfrm>
    </dsp:sp>
    <dsp:sp modelId="{862D07AE-E295-4CCA-81BF-40C4D57C1624}">
      <dsp:nvSpPr>
        <dsp:cNvPr id="0" name=""/>
        <dsp:cNvSpPr/>
      </dsp:nvSpPr>
      <dsp:spPr>
        <a:xfrm>
          <a:off x="1376728" y="2098983"/>
          <a:ext cx="1220700" cy="1220700"/>
        </a:xfrm>
        <a:prstGeom prst="ellipse">
          <a:avLst/>
        </a:prstGeom>
        <a:solidFill>
          <a:schemeClr val="accent5">
            <a:hueOff val="-5793037"/>
            <a:satOff val="-14931"/>
            <a:lumOff val="-1008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Tax rates</a:t>
          </a:r>
        </a:p>
      </dsp:txBody>
      <dsp:txXfrm>
        <a:off x="1555495" y="2277750"/>
        <a:ext cx="863166" cy="863166"/>
      </dsp:txXfrm>
    </dsp:sp>
    <dsp:sp modelId="{6E7605A0-2A3D-4A9A-92C8-959689B72BE9}">
      <dsp:nvSpPr>
        <dsp:cNvPr id="0" name=""/>
        <dsp:cNvSpPr/>
      </dsp:nvSpPr>
      <dsp:spPr>
        <a:xfrm rot="13500000">
          <a:off x="2901587" y="1961514"/>
          <a:ext cx="856220" cy="27033"/>
        </a:xfrm>
        <a:custGeom>
          <a:avLst/>
          <a:gdLst/>
          <a:ahLst/>
          <a:cxnLst/>
          <a:rect l="0" t="0" r="0" b="0"/>
          <a:pathLst>
            <a:path>
              <a:moveTo>
                <a:pt x="0" y="13516"/>
              </a:moveTo>
              <a:lnTo>
                <a:pt x="856220" y="13516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 rot="10800000">
        <a:off x="3308291" y="1953625"/>
        <a:ext cx="42811" cy="42811"/>
      </dsp:txXfrm>
    </dsp:sp>
    <dsp:sp modelId="{D88C3F8F-71C4-4190-B495-B03C2F98AFA2}">
      <dsp:nvSpPr>
        <dsp:cNvPr id="0" name=""/>
        <dsp:cNvSpPr/>
      </dsp:nvSpPr>
      <dsp:spPr>
        <a:xfrm>
          <a:off x="1985044" y="630378"/>
          <a:ext cx="1220700" cy="1220700"/>
        </a:xfrm>
        <a:prstGeom prst="ellipse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Cost of Production</a:t>
          </a:r>
        </a:p>
      </dsp:txBody>
      <dsp:txXfrm>
        <a:off x="2163811" y="809145"/>
        <a:ext cx="863166" cy="86316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BCDB8AF-55E9-4AE2-84DC-A2B6B731982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3B37FAA-68BC-487A-B703-A40FF0FF215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4B5688-D3FD-46CB-8C23-C9A34D6B3842}" type="datetimeFigureOut">
              <a:rPr lang="en-IN" smtClean="0"/>
              <a:t>07-10-2017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E495D8-F0A5-42A9-AFAB-C8D65FC6081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0B8CC8-09BC-43C5-A04F-5AECB21F58D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A4BE86-E968-4DC4-B0B1-BA26DB58CC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6734188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820EB5-5A92-4AF9-AA10-F1B74F8013C3}" type="datetimeFigureOut">
              <a:rPr lang="en-IN" smtClean="0"/>
              <a:t>07-10-2017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4AA1F1-40A4-44C6-ACEA-DFF4AB5057D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848331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FD9108-BF19-418C-BE64-8C54F273BBAE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661980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Use this simple and predict the values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FD9108-BF19-418C-BE64-8C54F273BBAE}" type="slidenum">
              <a:rPr lang="en-IN" smtClean="0"/>
              <a:t>11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938287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Now do a seasonal correction factor </a:t>
            </a:r>
          </a:p>
          <a:p>
            <a:r>
              <a:rPr lang="en-IN" dirty="0"/>
              <a:t>Predicted is 92.9% the actual value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FD9108-BF19-418C-BE64-8C54F273BBAE}" type="slidenum">
              <a:rPr lang="en-IN" smtClean="0"/>
              <a:t>12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774929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FD9108-BF19-418C-BE64-8C54F273BBAE}" type="slidenum">
              <a:rPr lang="en-IN" smtClean="0"/>
              <a:t>13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208221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If data shows seasonality with more or less constant in  amplitude you go with additive seasonality</a:t>
            </a:r>
          </a:p>
          <a:p>
            <a:r>
              <a:rPr lang="en-IN" dirty="0"/>
              <a:t>If variations are rising </a:t>
            </a:r>
            <a:r>
              <a:rPr lang="en-IN" dirty="0" err="1"/>
              <a:t>i.e</a:t>
            </a:r>
            <a:r>
              <a:rPr lang="en-IN" dirty="0"/>
              <a:t> changing with time and level then go with multiplicative</a:t>
            </a:r>
          </a:p>
          <a:p>
            <a:endParaRPr lang="en-IN" dirty="0"/>
          </a:p>
          <a:p>
            <a:r>
              <a:rPr lang="en-IN" dirty="0"/>
              <a:t>In real life you will encounter multiplicative seasonality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FD9108-BF19-418C-BE64-8C54F273BBAE}" type="slidenum">
              <a:rPr lang="en-IN" smtClean="0"/>
              <a:t>14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986625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 err="1"/>
              <a:t>Mse</a:t>
            </a:r>
            <a:r>
              <a:rPr lang="en-IN" dirty="0"/>
              <a:t> vs </a:t>
            </a:r>
            <a:r>
              <a:rPr lang="en-IN" dirty="0" err="1"/>
              <a:t>mape</a:t>
            </a:r>
            <a:r>
              <a:rPr lang="en-IN" dirty="0"/>
              <a:t> </a:t>
            </a:r>
          </a:p>
          <a:p>
            <a:r>
              <a:rPr lang="en-IN" dirty="0"/>
              <a:t>Why </a:t>
            </a:r>
            <a:r>
              <a:rPr lang="en-IN" dirty="0" err="1"/>
              <a:t>mape</a:t>
            </a:r>
            <a:r>
              <a:rPr lang="en-IN" dirty="0"/>
              <a:t> over </a:t>
            </a:r>
            <a:r>
              <a:rPr lang="en-IN" dirty="0" err="1"/>
              <a:t>mse</a:t>
            </a:r>
            <a:r>
              <a:rPr lang="en-IN" dirty="0"/>
              <a:t> it is a time series and the change in level should be appropriate to your prediction and hence we’ll go with </a:t>
            </a:r>
            <a:r>
              <a:rPr lang="en-IN" dirty="0" err="1"/>
              <a:t>mape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FD9108-BF19-418C-BE64-8C54F273BBAE}" type="slidenum">
              <a:rPr lang="en-IN" smtClean="0"/>
              <a:t>15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838710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Regression using just time works on just few situation and limited set of situations repeated set of circumstances</a:t>
            </a:r>
          </a:p>
          <a:p>
            <a:endParaRPr lang="en-IN" dirty="0"/>
          </a:p>
          <a:p>
            <a:r>
              <a:rPr lang="en-IN" dirty="0"/>
              <a:t>Now lets have a look at  Auto </a:t>
            </a:r>
            <a:r>
              <a:rPr lang="en-IN" dirty="0" err="1"/>
              <a:t>regressivemethods</a:t>
            </a:r>
            <a:endParaRPr lang="en-IN" dirty="0"/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FD9108-BF19-418C-BE64-8C54F273BBAE}" type="slidenum">
              <a:rPr lang="en-IN" smtClean="0"/>
              <a:t>16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219031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FD9108-BF19-418C-BE64-8C54F273BBAE}" type="slidenum">
              <a:rPr lang="en-IN" smtClean="0"/>
              <a:t>17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208554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FD9108-BF19-418C-BE64-8C54F273BBAE}" type="slidenum">
              <a:rPr lang="en-IN" smtClean="0"/>
              <a:t>18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6892273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FD9108-BF19-418C-BE64-8C54F273BBAE}" type="slidenum">
              <a:rPr lang="en-IN" smtClean="0"/>
              <a:t>19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999027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FD9108-BF19-418C-BE64-8C54F273BBAE}" type="slidenum">
              <a:rPr lang="en-IN" smtClean="0"/>
              <a:t>20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239733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FD9108-BF19-418C-BE64-8C54F273BBAE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5434656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FD9108-BF19-418C-BE64-8C54F273BBAE}" type="slidenum">
              <a:rPr lang="en-IN" smtClean="0"/>
              <a:t>21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1628328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FD9108-BF19-418C-BE64-8C54F273BBAE}" type="slidenum">
              <a:rPr lang="en-IN" smtClean="0"/>
              <a:t>22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0831535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FD9108-BF19-418C-BE64-8C54F273BBAE}" type="slidenum">
              <a:rPr lang="en-IN" smtClean="0"/>
              <a:t>23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636077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FD9108-BF19-418C-BE64-8C54F273BBAE}" type="slidenum">
              <a:rPr lang="en-IN" smtClean="0"/>
              <a:t>24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1474171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FD9108-BF19-418C-BE64-8C54F273BBAE}" type="slidenum">
              <a:rPr lang="en-IN" smtClean="0"/>
              <a:t>25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2667041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FD9108-BF19-418C-BE64-8C54F273BBAE}" type="slidenum">
              <a:rPr lang="en-IN" smtClean="0"/>
              <a:t>26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0446529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FD9108-BF19-418C-BE64-8C54F273BBAE}" type="slidenum">
              <a:rPr lang="en-IN" smtClean="0"/>
              <a:t>27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5450684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FD9108-BF19-418C-BE64-8C54F273BBAE}" type="slidenum">
              <a:rPr lang="en-IN" smtClean="0"/>
              <a:t>28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1109090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FD9108-BF19-418C-BE64-8C54F273BBAE}" type="slidenum">
              <a:rPr lang="en-IN" smtClean="0"/>
              <a:t>29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0175473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FD9108-BF19-418C-BE64-8C54F273BBAE}" type="slidenum">
              <a:rPr lang="en-IN" smtClean="0"/>
              <a:t>30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760931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FD9108-BF19-418C-BE64-8C54F273BBAE}" type="slidenum">
              <a:rPr lang="en-IN" smtClean="0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1517225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FD9108-BF19-418C-BE64-8C54F273BBAE}" type="slidenum">
              <a:rPr lang="en-IN" smtClean="0"/>
              <a:t>31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9569138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No nice smooth decrease it is not trend that is dominating may be economy and periodicity might be the reason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FD9108-BF19-418C-BE64-8C54F273BBAE}" type="slidenum">
              <a:rPr lang="en-IN" smtClean="0"/>
              <a:t>32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2209043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To forecast it is good to have stationary than to have trend in it</a:t>
            </a:r>
          </a:p>
          <a:p>
            <a:r>
              <a:rPr lang="en-IN" dirty="0"/>
              <a:t>To explain things more than just trend then it is good to remove trend  and see the remaining data and forecast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FD9108-BF19-418C-BE64-8C54F273BBAE}" type="slidenum">
              <a:rPr lang="en-IN" smtClean="0"/>
              <a:t>33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5261756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To forecast it is good to have stationary than to have trend in it</a:t>
            </a:r>
          </a:p>
          <a:p>
            <a:r>
              <a:rPr lang="en-IN" dirty="0"/>
              <a:t>To explain things more than just trend then it is good to remove trend  and see the remaining data and forecast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FD9108-BF19-418C-BE64-8C54F273BBAE}" type="slidenum">
              <a:rPr lang="en-IN" smtClean="0"/>
              <a:t>34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1998490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This is </a:t>
            </a:r>
            <a:r>
              <a:rPr lang="en-IN" dirty="0" err="1"/>
              <a:t>acf</a:t>
            </a:r>
            <a:r>
              <a:rPr lang="en-IN" dirty="0"/>
              <a:t> </a:t>
            </a:r>
            <a:r>
              <a:rPr lang="en-IN" dirty="0" err="1"/>
              <a:t>pacf</a:t>
            </a:r>
            <a:r>
              <a:rPr lang="en-IN" dirty="0"/>
              <a:t> with trend 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FD9108-BF19-418C-BE64-8C54F273BBAE}" type="slidenum">
              <a:rPr lang="en-IN" smtClean="0"/>
              <a:t>35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4442215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This is without trend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FD9108-BF19-418C-BE64-8C54F273BBAE}" type="slidenum">
              <a:rPr lang="en-IN" smtClean="0"/>
              <a:t>36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5788031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To forecast it is good to have stationary than to have trend in it</a:t>
            </a:r>
          </a:p>
          <a:p>
            <a:r>
              <a:rPr lang="en-IN" dirty="0"/>
              <a:t>To explain things more than just trend then it is good to remove trend  and see the remaining data and forecast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FD9108-BF19-418C-BE64-8C54F273BBAE}" type="slidenum">
              <a:rPr lang="en-IN" smtClean="0"/>
              <a:t>37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0568350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As k increases the noise gets averaged out and gets smoothened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FD9108-BF19-418C-BE64-8C54F273BBAE}" type="slidenum">
              <a:rPr lang="en-IN" smtClean="0"/>
              <a:t>38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1999253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As k increases the noise gets averaged out and gets smoothened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FD9108-BF19-418C-BE64-8C54F273BBAE}" type="slidenum">
              <a:rPr lang="en-IN" smtClean="0"/>
              <a:t>39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9170220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As k increases the noise gets averaged out and gets smoothened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FD9108-BF19-418C-BE64-8C54F273BBAE}" type="slidenum">
              <a:rPr lang="en-IN" smtClean="0"/>
              <a:t>40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878672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FD9108-BF19-418C-BE64-8C54F273BBAE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8760450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As k increases the noise gets averaged out and gets smoothened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FD9108-BF19-418C-BE64-8C54F273BBAE}" type="slidenum">
              <a:rPr lang="en-IN" smtClean="0"/>
              <a:t>41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5279994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Average for long window will loose the structure of data</a:t>
            </a:r>
          </a:p>
          <a:p>
            <a:endParaRPr lang="en-IN" dirty="0"/>
          </a:p>
          <a:p>
            <a:r>
              <a:rPr lang="en-IN" dirty="0"/>
              <a:t>EMA takes the previous forecast and the error you made in previous adds by a scaling factor and says it is the new forecast..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FD9108-BF19-418C-BE64-8C54F273BBAE}" type="slidenum">
              <a:rPr lang="en-IN" smtClean="0"/>
              <a:t>42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601939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As k increases the noise gets averaged out and gets smoothened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FD9108-BF19-418C-BE64-8C54F273BBAE}" type="slidenum">
              <a:rPr lang="en-IN" smtClean="0"/>
              <a:t>43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258906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As k increases the noise gets averaged out and gets smoothened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FD9108-BF19-418C-BE64-8C54F273BBAE}" type="slidenum">
              <a:rPr lang="en-IN" smtClean="0"/>
              <a:t>44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9400217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As k increases the noise gets averaged out and gets smoothened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FD9108-BF19-418C-BE64-8C54F273BBAE}" type="slidenum">
              <a:rPr lang="en-IN" smtClean="0"/>
              <a:t>45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5768670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As k increases the noise gets averaged out and gets smoothened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FD9108-BF19-418C-BE64-8C54F273BBAE}" type="slidenum">
              <a:rPr lang="en-IN" smtClean="0"/>
              <a:t>46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9263927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Y(t+!) = alpha*seasonality + beta*trend + gamma*error</a:t>
            </a:r>
          </a:p>
          <a:p>
            <a:endParaRPr lang="en-IN" dirty="0"/>
          </a:p>
          <a:p>
            <a:r>
              <a:rPr lang="en-IN" dirty="0"/>
              <a:t>This is ultimately linear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FD9108-BF19-418C-BE64-8C54F273BBAE}" type="slidenum">
              <a:rPr lang="en-IN" smtClean="0"/>
              <a:t>47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4967182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Real world forecast = y(T+1) = a1*y(T) + a2*Y(T-1) + a3*Y(T-2)……..+ an</a:t>
            </a:r>
          </a:p>
          <a:p>
            <a:endParaRPr lang="en-IN" dirty="0"/>
          </a:p>
          <a:p>
            <a:r>
              <a:rPr lang="en-IN" dirty="0"/>
              <a:t>This is ARIMA MODEL</a:t>
            </a:r>
          </a:p>
          <a:p>
            <a:endParaRPr lang="en-IN" dirty="0"/>
          </a:p>
          <a:p>
            <a:r>
              <a:rPr lang="en-IN" dirty="0"/>
              <a:t>How many terms you need to forecast you use ACF and PACF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FD9108-BF19-418C-BE64-8C54F273BBAE}" type="slidenum">
              <a:rPr lang="en-IN" smtClean="0"/>
              <a:t>48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7043487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Real world forecast = y(T+1) = a1*y(T) + a2*Y(T-1) + a3*Y(T-2)……..+ an</a:t>
            </a:r>
          </a:p>
          <a:p>
            <a:endParaRPr lang="en-IN" dirty="0"/>
          </a:p>
          <a:p>
            <a:r>
              <a:rPr lang="en-IN" dirty="0"/>
              <a:t>This is ARIMA MODEL</a:t>
            </a:r>
          </a:p>
          <a:p>
            <a:endParaRPr lang="en-IN" dirty="0"/>
          </a:p>
          <a:p>
            <a:r>
              <a:rPr lang="en-IN" dirty="0"/>
              <a:t>How many terms you need to forecast you use ACF and PACF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FD9108-BF19-418C-BE64-8C54F273BBAE}" type="slidenum">
              <a:rPr lang="en-IN" smtClean="0"/>
              <a:t>49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0576472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Real world forecast = y(T+1) = a1*y(T) + a2*Y(T-1) + a3*Y(T-2)……..+ an</a:t>
            </a:r>
          </a:p>
          <a:p>
            <a:endParaRPr lang="en-IN" dirty="0"/>
          </a:p>
          <a:p>
            <a:r>
              <a:rPr lang="en-IN" dirty="0"/>
              <a:t>This is ARIMA MODEL</a:t>
            </a:r>
          </a:p>
          <a:p>
            <a:endParaRPr lang="en-IN" dirty="0"/>
          </a:p>
          <a:p>
            <a:r>
              <a:rPr lang="en-IN" dirty="0"/>
              <a:t>How many terms you need to forecast you use ACF and PACF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FD9108-BF19-418C-BE64-8C54F273BBAE}" type="slidenum">
              <a:rPr lang="en-IN" smtClean="0"/>
              <a:t>50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806244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Often difficult to predict with all the data we have</a:t>
            </a:r>
          </a:p>
          <a:p>
            <a:r>
              <a:rPr lang="en-IN" dirty="0"/>
              <a:t>Stock changes every hour even when </a:t>
            </a:r>
            <a:r>
              <a:rPr lang="en-IN" dirty="0" err="1"/>
              <a:t>gdp</a:t>
            </a:r>
            <a:r>
              <a:rPr lang="en-IN" dirty="0"/>
              <a:t> and all remain same</a:t>
            </a:r>
          </a:p>
          <a:p>
            <a:r>
              <a:rPr lang="en-IN" dirty="0"/>
              <a:t>May be the effects of all the parameters have resulted the previous price and now </a:t>
            </a:r>
          </a:p>
          <a:p>
            <a:endParaRPr lang="en-IN" dirty="0"/>
          </a:p>
          <a:p>
            <a:r>
              <a:rPr lang="en-IN" dirty="0"/>
              <a:t>There is no way to predict </a:t>
            </a:r>
            <a:r>
              <a:rPr lang="en-IN" dirty="0" err="1"/>
              <a:t>accuractly</a:t>
            </a:r>
            <a:r>
              <a:rPr lang="en-IN" dirty="0"/>
              <a:t> just by time series</a:t>
            </a:r>
          </a:p>
          <a:p>
            <a:r>
              <a:rPr lang="en-IN" dirty="0"/>
              <a:t>We are just assuming that when we have no other data then how much can we predict my time series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FD9108-BF19-418C-BE64-8C54F273BBAE}" type="slidenum">
              <a:rPr lang="en-IN" smtClean="0"/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8624685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Use past data to figure the best co-efficient to minimize the error</a:t>
            </a:r>
          </a:p>
          <a:p>
            <a:r>
              <a:rPr lang="en-IN" dirty="0"/>
              <a:t>How to determine how many terms you need we use PACF plots..</a:t>
            </a:r>
          </a:p>
          <a:p>
            <a:endParaRPr lang="en-IN" dirty="0"/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FD9108-BF19-418C-BE64-8C54F273BBAE}" type="slidenum">
              <a:rPr lang="en-IN" smtClean="0"/>
              <a:t>51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8583753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When you have stationary data and you figure out how much error you are making and then keep adjusting is what MA does</a:t>
            </a:r>
          </a:p>
          <a:p>
            <a:endParaRPr lang="en-IN" dirty="0"/>
          </a:p>
          <a:p>
            <a:r>
              <a:rPr lang="en-IN" dirty="0"/>
              <a:t>Forecast for future is equal to average of data set + </a:t>
            </a:r>
            <a:r>
              <a:rPr lang="en-IN" dirty="0" err="1"/>
              <a:t>fn</a:t>
            </a:r>
            <a:r>
              <a:rPr lang="en-IN" dirty="0"/>
              <a:t> of most recent error + second most error</a:t>
            </a:r>
          </a:p>
          <a:p>
            <a:r>
              <a:rPr lang="en-IN" dirty="0"/>
              <a:t>MA 2 takes two errors</a:t>
            </a:r>
          </a:p>
          <a:p>
            <a:r>
              <a:rPr lang="en-IN" dirty="0"/>
              <a:t>MA4 takes four errors</a:t>
            </a:r>
          </a:p>
          <a:p>
            <a:endParaRPr lang="en-IN" dirty="0"/>
          </a:p>
          <a:p>
            <a:r>
              <a:rPr lang="en-IN" dirty="0"/>
              <a:t>Find best </a:t>
            </a:r>
          </a:p>
          <a:p>
            <a:r>
              <a:rPr lang="en-IN" dirty="0"/>
              <a:t>@1 and @2 that minimizes the error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FD9108-BF19-418C-BE64-8C54F273BBAE}" type="slidenum">
              <a:rPr lang="en-IN" smtClean="0"/>
              <a:t>52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4994948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FD9108-BF19-418C-BE64-8C54F273BBAE}" type="slidenum">
              <a:rPr lang="en-IN" smtClean="0"/>
              <a:t>53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3304532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FD9108-BF19-418C-BE64-8C54F273BBAE}" type="slidenum">
              <a:rPr lang="en-IN" smtClean="0"/>
              <a:t>54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8542078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FD9108-BF19-418C-BE64-8C54F273BBAE}" type="slidenum">
              <a:rPr lang="en-IN" smtClean="0"/>
              <a:t>55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2079985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FD9108-BF19-418C-BE64-8C54F273BBAE}" type="slidenum">
              <a:rPr lang="en-IN" smtClean="0"/>
              <a:t>56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0499912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FD9108-BF19-418C-BE64-8C54F273BBAE}" type="slidenum">
              <a:rPr lang="en-IN" smtClean="0"/>
              <a:t>57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364421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FD9108-BF19-418C-BE64-8C54F273BBAE}" type="slidenum">
              <a:rPr lang="en-IN" smtClean="0"/>
              <a:t>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428589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Simple linear fit and errors are high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FD9108-BF19-418C-BE64-8C54F273BBAE}" type="slidenum">
              <a:rPr lang="en-IN" smtClean="0"/>
              <a:t>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415110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Trying the quadratic trend  and this is better than linear but still it doesn’t explain the features</a:t>
            </a:r>
          </a:p>
          <a:p>
            <a:r>
              <a:rPr lang="en-IN" dirty="0"/>
              <a:t>It is missing the local variation and every fourth quarter is it lower than we predict this is called seasonal variation and we often see in most business</a:t>
            </a:r>
          </a:p>
          <a:p>
            <a:r>
              <a:rPr lang="en-IN" dirty="0"/>
              <a:t>Even the overall trend is increasing the fourth quarter is lower than first</a:t>
            </a:r>
          </a:p>
          <a:p>
            <a:endParaRPr lang="en-IN" dirty="0"/>
          </a:p>
          <a:p>
            <a:r>
              <a:rPr lang="en-IN" dirty="0"/>
              <a:t>So we are missing this pattern just by seeing the trend and we are missing the variation through quarters and think of feature engineering </a:t>
            </a:r>
          </a:p>
          <a:p>
            <a:endParaRPr lang="en-IN" dirty="0"/>
          </a:p>
          <a:p>
            <a:r>
              <a:rPr lang="en-IN" dirty="0"/>
              <a:t>Add categorical variable for quarter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FD9108-BF19-418C-BE64-8C54F273BBAE}" type="slidenum">
              <a:rPr lang="en-IN" smtClean="0"/>
              <a:t>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335352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This is a linear fit and all that is done is taking quarter data</a:t>
            </a:r>
          </a:p>
          <a:p>
            <a:endParaRPr lang="en-IN" dirty="0"/>
          </a:p>
          <a:p>
            <a:r>
              <a:rPr lang="en-IN" dirty="0"/>
              <a:t>By taking separate quarter data I am basically fitting separate quadratic line for each quarter.</a:t>
            </a:r>
          </a:p>
          <a:p>
            <a:br>
              <a:rPr lang="en-IN" dirty="0"/>
            </a:br>
            <a:r>
              <a:rPr lang="en-IN" dirty="0"/>
              <a:t>The time is fixed and I am adding dummy variable which pops up for respective quarter..</a:t>
            </a:r>
          </a:p>
          <a:p>
            <a:endParaRPr lang="en-IN" dirty="0"/>
          </a:p>
          <a:p>
            <a:r>
              <a:rPr lang="en-IN" dirty="0"/>
              <a:t>This is called seasonality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FD9108-BF19-418C-BE64-8C54F273BBAE}" type="slidenum">
              <a:rPr lang="en-IN" smtClean="0"/>
              <a:t>10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09644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A2F48-5588-4CDE-B171-A70DB625CA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02E637C-1D9C-4B3C-BB8A-EC4FEFFFB4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ECCAC7-2C80-4A7D-B93E-D965D5533B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420F95-AD63-4284-9A6A-D289600E10F2}" type="datetimeFigureOut">
              <a:rPr lang="en-IN" smtClean="0"/>
              <a:t>07-10-2017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7D3CDE-8CA9-4482-8CFC-351AEBB1DE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A8B514-BCDD-4A0D-969C-78B833B00D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C0BEB-393B-4F8C-9C4E-4C9B65F5E1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176608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67453-BC66-45CA-8573-2CCF24A3E4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173F8A0-0B52-4E11-9DB4-94D468D477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EE3CD3-4431-4FB8-A4C2-F2D06FF2C2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420F95-AD63-4284-9A6A-D289600E10F2}" type="datetimeFigureOut">
              <a:rPr lang="en-IN" smtClean="0"/>
              <a:t>07-10-2017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2774F4-FA56-49F9-A91D-A27F90E672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2BB6FB-AD5B-422B-B467-22BB81B1D7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C0BEB-393B-4F8C-9C4E-4C9B65F5E1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576866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883874A-379A-4AB0-96CF-DE8E27AFFF4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09CE9A7-F5AC-462C-A2FB-07F9D66911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25E3BA-6F16-4E72-A298-49EAC1638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420F95-AD63-4284-9A6A-D289600E10F2}" type="datetimeFigureOut">
              <a:rPr lang="en-IN" smtClean="0"/>
              <a:t>07-10-2017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F87BB5-3062-4103-9092-C99F74EB61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623001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1ED3B-2209-45BA-A4CE-0959F7E4E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C8D9F7-8F5B-4E33-A813-FF325B85B7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132481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BD5E9-1B9E-42FC-B7E6-DE19070D03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19F918-9591-4471-8343-29FD72AF4F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92923A-9BA6-4E70-95E6-6E2EF8EA07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420F95-AD63-4284-9A6A-D289600E10F2}" type="datetimeFigureOut">
              <a:rPr lang="en-IN" smtClean="0"/>
              <a:t>07-10-2017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FF508B-3B0C-4A65-BAC3-814F39D602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7539C6-98CA-4D6F-851B-D824477CE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C0BEB-393B-4F8C-9C4E-4C9B65F5E1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4588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8211B-A30F-4629-A050-52921FDD9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6CECA9-8A69-420E-88F9-087106A0D2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51F28E-7258-4E8C-9BE6-FDE0D98112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5CBBDE-55D9-4D72-9E46-018ADDA524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420F95-AD63-4284-9A6A-D289600E10F2}" type="datetimeFigureOut">
              <a:rPr lang="en-IN" smtClean="0"/>
              <a:t>07-10-2017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FD3674-46FA-49BE-9C74-3472358985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F8A03D-1E6D-411C-8E5E-53CFF125B8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C0BEB-393B-4F8C-9C4E-4C9B65F5E1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662001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C7186-A523-465C-B3D6-009317B8B1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9FDA69-2DC6-470E-BAD0-931C247475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8BCFF4-196F-411E-98AC-3311970D97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7AF9DC9-313A-4619-9FC1-80BCC3B319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9F13CC6-15E3-48E1-B48A-BC3943F0371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B11B348-5DB0-43D2-BB03-EED430CF1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420F95-AD63-4284-9A6A-D289600E10F2}" type="datetimeFigureOut">
              <a:rPr lang="en-IN" smtClean="0"/>
              <a:t>07-10-2017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C697B30-11AD-4EED-9E56-F44993B60A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A93F689-9A50-4CFD-904D-6209CD1EAA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C0BEB-393B-4F8C-9C4E-4C9B65F5E1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61631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6E818C-F71A-4DF3-B49B-F784FA955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E0182C5-9828-472F-9202-7F0D0E0553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420F95-AD63-4284-9A6A-D289600E10F2}" type="datetimeFigureOut">
              <a:rPr lang="en-IN" smtClean="0"/>
              <a:t>07-10-2017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D6AE55-C6B3-4E97-8143-0946D39884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23918E-4DD8-4192-B3BF-FDD09F3DEB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C0BEB-393B-4F8C-9C4E-4C9B65F5E1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228145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B38B24E-614D-4883-B2C5-5571C4F073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420F95-AD63-4284-9A6A-D289600E10F2}" type="datetimeFigureOut">
              <a:rPr lang="en-IN" smtClean="0"/>
              <a:t>07-10-2017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4EFB268-195A-413D-A240-4BB1C082BD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9FEA64-E426-4BD8-A031-F32A02CB0C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C0BEB-393B-4F8C-9C4E-4C9B65F5E1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687324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21AEC-DB40-42B6-A6FF-51D3E712B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1E054B-4628-4E2C-9140-1F2DA20E5B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D1D4E2-3791-4CAB-930F-B9939359F9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69889A-A49A-4335-8C2F-8A33722FC2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420F95-AD63-4284-9A6A-D289600E10F2}" type="datetimeFigureOut">
              <a:rPr lang="en-IN" smtClean="0"/>
              <a:t>07-10-2017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DF1FC8-D0B7-493D-BBF1-B4D1069900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5FEAB5-FED6-45E7-91BD-BD81176D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C0BEB-393B-4F8C-9C4E-4C9B65F5E1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56687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C33548-4F98-4D1D-8A44-7B95FDEFC4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5230143-34F5-43C9-867A-843AACD3024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778A49-D4DA-44CF-8DED-CB9DDCD870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308404-BBA9-41FE-8E92-63CF2679AA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420F95-AD63-4284-9A6A-D289600E10F2}" type="datetimeFigureOut">
              <a:rPr lang="en-IN" smtClean="0"/>
              <a:t>07-10-2017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8EC844-A9F3-4135-8A25-CC792B370C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A4EDB4-A831-476F-96A6-CEDF68E931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C0BEB-393B-4F8C-9C4E-4C9B65F5E1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757388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6AB7A5-DCC4-4094-9085-2BA0F5A55B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ACE2C1-5636-4713-9138-45FF7A3693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8A5C25-B887-4A0E-BFF1-B921C36CBA8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420F95-AD63-4284-9A6A-D289600E10F2}" type="datetimeFigureOut">
              <a:rPr lang="en-IN" smtClean="0"/>
              <a:t>07-10-2017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6E0BAE-1462-4DD1-A471-3EBEDF5DC0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AC5885-FD54-48FF-B3A2-EFFE4CDC3F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4C0BEB-393B-4F8C-9C4E-4C9B65F5E1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049721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hyperlink" Target="https://www.google.co.in/url?sa=i&amp;rct=j&amp;q=&amp;esrc=s&amp;source=images&amp;cd=&amp;ved=0ahUKEwjZx-SVl8XWAhUDTo8KHUSXCJcQjRwIBw&amp;url=http://www.chatsworthcommunications.com/fxcm-sentiment-data-ahead-brexit-vote/&amp;psig=AFQjCNE09nEKnydeNHRhntb3-pI3ulaOuQ&amp;ust=1506595203426082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19.jpeg"/><Relationship Id="rId5" Type="http://schemas.openxmlformats.org/officeDocument/2006/relationships/image" Target="../media/image2.pn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hyperlink" Target="https://www.google.co.in/url?sa=i&amp;rct=j&amp;q=&amp;esrc=s&amp;source=images&amp;cd=&amp;ved=0ahUKEwjY7d20mMXWAhVItI8KHbqYDssQjRwIBw&amp;url=https://clearbit.com/books/data-driven-sales/sales-forecasting&amp;psig=AFQjCNGGA78w7fmn__l1Us-t57DyFLEmSA&amp;ust=1506595613457294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jpg"/><Relationship Id="rId5" Type="http://schemas.openxmlformats.org/officeDocument/2006/relationships/image" Target="../media/image2.png"/><Relationship Id="rId4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5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hyperlink" Target="https://www.google.co.in/url?sa=i&amp;rct=j&amp;q=&amp;esrc=s&amp;source=images&amp;cd=&amp;ved=0ahUKEwiKrY_xlsXWAhUBuI8KHV5JCNAQjRwIBw&amp;url=https://www.paychex.com/articles/hcm/are-you-making-the-most-of-labor-forecasting&amp;psig=AFQjCNE09nEKnydeNHRhntb3-pI3ulaOuQ&amp;ust=1506595203426082" TargetMode="Externa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9.jp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0.jp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1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.in/url?sa=i&amp;rct=j&amp;q=&amp;esrc=s&amp;source=images&amp;cd=&amp;ved=0ahUKEwjFhZfUvsfWAhVJYo8KHY8wDAwQjRwIBw&amp;url=http://www.hdwallpapers.in/interstellar_endurance_spaceship-wallpapers.html&amp;psig=AFQjCNHGmrZ7dcvgsYZqr08XFlkV3404sg&amp;ust=1506674599264017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 descr="Related image">
            <a:hlinkClick r:id="rId2"/>
            <a:extLst>
              <a:ext uri="{FF2B5EF4-FFF2-40B4-BE49-F238E27FC236}">
                <a16:creationId xmlns:a16="http://schemas.microsoft.com/office/drawing/2014/main" id="{285CDAD1-2BA5-46E9-925C-89A1A045F1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82" y="0"/>
            <a:ext cx="12194964" cy="68580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1A3DD18-07D5-4049-B197-8BF29739DA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 rot="551628">
            <a:off x="1900972" y="1095975"/>
            <a:ext cx="6068226" cy="2387600"/>
          </a:xfrm>
          <a:scene3d>
            <a:camera prst="isometricOffAxis1Right"/>
            <a:lightRig rig="threePt" dir="t"/>
          </a:scene3d>
        </p:spPr>
        <p:txBody>
          <a:bodyPr>
            <a:normAutofit/>
          </a:bodyPr>
          <a:lstStyle/>
          <a:p>
            <a:r>
              <a:rPr lang="en-IN" sz="6600" dirty="0">
                <a:solidFill>
                  <a:schemeClr val="accent4">
                    <a:lumMod val="60000"/>
                    <a:lumOff val="40000"/>
                  </a:schemeClr>
                </a:solidFill>
                <a:latin typeface="Adobe Heiti Std R" panose="020B0400000000000000" pitchFamily="34" charset="-128"/>
                <a:ea typeface="Adobe Heiti Std R" panose="020B0400000000000000" pitchFamily="34" charset="-128"/>
              </a:rPr>
              <a:t>Time Series</a:t>
            </a:r>
          </a:p>
        </p:txBody>
      </p:sp>
    </p:spTree>
    <p:extLst>
      <p:ext uri="{BB962C8B-B14F-4D97-AF65-F5344CB8AC3E}">
        <p14:creationId xmlns:p14="http://schemas.microsoft.com/office/powerpoint/2010/main" val="4959452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/>
        </p:nvSpPr>
        <p:spPr>
          <a:xfrm flipH="1">
            <a:off x="9968248" y="6309360"/>
            <a:ext cx="2223752" cy="548640"/>
          </a:xfrm>
          <a:prstGeom prst="rect">
            <a:avLst/>
          </a:prstGeom>
          <a:solidFill>
            <a:srgbClr val="0C5A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160">
              <a:latin typeface="Roboto Regular"/>
              <a:cs typeface="Roboto Regular"/>
            </a:endParaRPr>
          </a:p>
        </p:txBody>
      </p:sp>
      <p:sp>
        <p:nvSpPr>
          <p:cNvPr id="18433" name="TextBox 14"/>
          <p:cNvSpPr txBox="1">
            <a:spLocks noChangeArrowheads="1"/>
          </p:cNvSpPr>
          <p:nvPr/>
        </p:nvSpPr>
        <p:spPr bwMode="auto">
          <a:xfrm>
            <a:off x="620818" y="581142"/>
            <a:ext cx="4440062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>
              <a:defRPr sz="3000">
                <a:ln w="0"/>
                <a:solidFill>
                  <a:schemeClr val="accent1">
                    <a:lumMod val="75000"/>
                  </a:schemeClr>
                </a:solidFill>
              </a:defRPr>
            </a:lvl1pPr>
            <a:lvl2pPr marL="742950" indent="-285750" eaLnBrk="0" hangingPunct="0">
              <a:defRPr sz="2400"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Calibri" charset="0"/>
                <a:ea typeface="ＭＳ Ｐゴシック" charset="0"/>
              </a:defRPr>
            </a:lvl9pPr>
          </a:lstStyle>
          <a:p>
            <a:r>
              <a:rPr lang="en-US" dirty="0"/>
              <a:t>Seasonal Regression Model</a:t>
            </a:r>
          </a:p>
        </p:txBody>
      </p:sp>
      <p:sp>
        <p:nvSpPr>
          <p:cNvPr id="18437" name="TextBox 28"/>
          <p:cNvSpPr txBox="1">
            <a:spLocks noChangeArrowheads="1"/>
          </p:cNvSpPr>
          <p:nvPr/>
        </p:nvSpPr>
        <p:spPr bwMode="auto">
          <a:xfrm>
            <a:off x="11363326" y="6362700"/>
            <a:ext cx="492443" cy="424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160" dirty="0">
                <a:solidFill>
                  <a:srgbClr val="FFFFFF"/>
                </a:solidFill>
                <a:latin typeface="Roboto Regular"/>
                <a:cs typeface="Roboto Regular"/>
              </a:rPr>
              <a:t>03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2407" y="1"/>
            <a:ext cx="1829593" cy="1293962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557644" y="1135140"/>
            <a:ext cx="11357441" cy="59530"/>
          </a:xfrm>
          <a:prstGeom prst="rect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37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3051230-D0AA-4D5B-ACCB-8B173A7BFF5C}"/>
              </a:ext>
            </a:extLst>
          </p:cNvPr>
          <p:cNvSpPr/>
          <p:nvPr/>
        </p:nvSpPr>
        <p:spPr>
          <a:xfrm>
            <a:off x="11378500" y="5721306"/>
            <a:ext cx="813500" cy="4477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1C6A9CA8-4080-4BFB-A61D-B50E573DC1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390CC1BD-1161-4A80-A59C-FFB469BEA5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547800"/>
              </p:ext>
            </p:extLst>
          </p:nvPr>
        </p:nvGraphicFramePr>
        <p:xfrm>
          <a:off x="184731" y="1729496"/>
          <a:ext cx="8128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33476241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86910973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95175744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718704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Quarter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  <a:r>
                        <a:rPr lang="en-US" baseline="-25000" dirty="0"/>
                        <a:t>3t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  <a:r>
                        <a:rPr lang="en-US" baseline="-25000" dirty="0"/>
                        <a:t>4t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  <a:r>
                        <a:rPr lang="en-US" baseline="-25000" dirty="0"/>
                        <a:t>5t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41539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61805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05962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71140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0996307"/>
                  </a:ext>
                </a:extLst>
              </a:tr>
            </a:tbl>
          </a:graphicData>
        </a:graphic>
      </p:graphicFrame>
      <p:sp>
        <p:nvSpPr>
          <p:cNvPr id="13" name="object 16">
            <a:extLst>
              <a:ext uri="{FF2B5EF4-FFF2-40B4-BE49-F238E27FC236}">
                <a16:creationId xmlns:a16="http://schemas.microsoft.com/office/drawing/2014/main" id="{8950EDBC-8EE7-4BBB-93EC-DEF3ABC7073B}"/>
              </a:ext>
            </a:extLst>
          </p:cNvPr>
          <p:cNvSpPr txBox="1"/>
          <p:nvPr/>
        </p:nvSpPr>
        <p:spPr>
          <a:xfrm>
            <a:off x="184731" y="4780682"/>
            <a:ext cx="4443095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800" dirty="0">
                <a:cs typeface="Arial"/>
              </a:rPr>
              <a:t>where, </a:t>
            </a:r>
            <a:r>
              <a:rPr sz="2800" spc="5" dirty="0">
                <a:cs typeface="Arial"/>
              </a:rPr>
              <a:t>X</a:t>
            </a:r>
            <a:r>
              <a:rPr sz="2800" spc="7" baseline="-21164" dirty="0">
                <a:cs typeface="Arial"/>
              </a:rPr>
              <a:t>1</a:t>
            </a:r>
            <a:r>
              <a:rPr sz="2800" i="1" spc="7" baseline="-21164" dirty="0">
                <a:cs typeface="Arial"/>
              </a:rPr>
              <a:t>t</a:t>
            </a:r>
            <a:r>
              <a:rPr sz="2800" spc="5" dirty="0">
                <a:cs typeface="Arial"/>
              </a:rPr>
              <a:t>= </a:t>
            </a:r>
            <a:r>
              <a:rPr sz="2800" i="1" dirty="0">
                <a:cs typeface="Arial"/>
              </a:rPr>
              <a:t>t </a:t>
            </a:r>
            <a:r>
              <a:rPr sz="2800" spc="-5" dirty="0">
                <a:cs typeface="Arial"/>
              </a:rPr>
              <a:t>and </a:t>
            </a:r>
            <a:r>
              <a:rPr sz="2800" spc="5" dirty="0">
                <a:cs typeface="Arial"/>
              </a:rPr>
              <a:t>X</a:t>
            </a:r>
            <a:r>
              <a:rPr sz="2800" spc="7" baseline="-21164" dirty="0">
                <a:cs typeface="Arial"/>
              </a:rPr>
              <a:t>2</a:t>
            </a:r>
            <a:r>
              <a:rPr sz="2800" i="1" spc="7" baseline="-21164" dirty="0">
                <a:cs typeface="Arial"/>
              </a:rPr>
              <a:t>t</a:t>
            </a:r>
            <a:r>
              <a:rPr sz="2800" spc="5" dirty="0">
                <a:cs typeface="Arial"/>
              </a:rPr>
              <a:t>=</a:t>
            </a:r>
            <a:r>
              <a:rPr sz="2800" spc="-130" dirty="0">
                <a:cs typeface="Arial"/>
              </a:rPr>
              <a:t> </a:t>
            </a:r>
            <a:r>
              <a:rPr sz="2800" i="1" spc="5" dirty="0">
                <a:cs typeface="Arial"/>
              </a:rPr>
              <a:t>t</a:t>
            </a:r>
            <a:r>
              <a:rPr sz="2800" spc="7" baseline="25132" dirty="0">
                <a:cs typeface="Arial"/>
              </a:rPr>
              <a:t>2</a:t>
            </a:r>
            <a:r>
              <a:rPr sz="2800" spc="5" dirty="0">
                <a:cs typeface="Arial"/>
              </a:rPr>
              <a:t>.</a:t>
            </a:r>
            <a:endParaRPr sz="2800" dirty="0">
              <a:cs typeface="Arial"/>
            </a:endParaRPr>
          </a:p>
        </p:txBody>
      </p:sp>
      <p:sp>
        <p:nvSpPr>
          <p:cNvPr id="14" name="object 14">
            <a:extLst>
              <a:ext uri="{FF2B5EF4-FFF2-40B4-BE49-F238E27FC236}">
                <a16:creationId xmlns:a16="http://schemas.microsoft.com/office/drawing/2014/main" id="{0AC22608-B30C-430F-AC97-AA44110B92B7}"/>
              </a:ext>
            </a:extLst>
          </p:cNvPr>
          <p:cNvSpPr/>
          <p:nvPr/>
        </p:nvSpPr>
        <p:spPr>
          <a:xfrm>
            <a:off x="6937404" y="1248010"/>
            <a:ext cx="5213956" cy="314111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5">
            <a:extLst>
              <a:ext uri="{FF2B5EF4-FFF2-40B4-BE49-F238E27FC236}">
                <a16:creationId xmlns:a16="http://schemas.microsoft.com/office/drawing/2014/main" id="{BC436062-449D-4778-9F11-D8759077504E}"/>
              </a:ext>
            </a:extLst>
          </p:cNvPr>
          <p:cNvSpPr/>
          <p:nvPr/>
        </p:nvSpPr>
        <p:spPr>
          <a:xfrm>
            <a:off x="184731" y="4038600"/>
            <a:ext cx="7284720" cy="5334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9059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/>
        </p:nvSpPr>
        <p:spPr>
          <a:xfrm flipH="1">
            <a:off x="9968248" y="6309360"/>
            <a:ext cx="2223752" cy="548640"/>
          </a:xfrm>
          <a:prstGeom prst="rect">
            <a:avLst/>
          </a:prstGeom>
          <a:solidFill>
            <a:srgbClr val="0C5A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160">
              <a:latin typeface="Roboto Regular"/>
              <a:cs typeface="Roboto Regular"/>
            </a:endParaRPr>
          </a:p>
        </p:txBody>
      </p:sp>
      <p:sp>
        <p:nvSpPr>
          <p:cNvPr id="18437" name="TextBox 28"/>
          <p:cNvSpPr txBox="1">
            <a:spLocks noChangeArrowheads="1"/>
          </p:cNvSpPr>
          <p:nvPr/>
        </p:nvSpPr>
        <p:spPr bwMode="auto">
          <a:xfrm>
            <a:off x="11363326" y="6362700"/>
            <a:ext cx="492443" cy="424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160" dirty="0">
                <a:solidFill>
                  <a:srgbClr val="FFFFFF"/>
                </a:solidFill>
                <a:latin typeface="Roboto Regular"/>
                <a:cs typeface="Roboto Regular"/>
              </a:rPr>
              <a:t>03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2407" y="1"/>
            <a:ext cx="1829593" cy="1293962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557644" y="1135140"/>
            <a:ext cx="11357441" cy="59530"/>
          </a:xfrm>
          <a:prstGeom prst="rect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37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3051230-D0AA-4D5B-ACCB-8B173A7BFF5C}"/>
              </a:ext>
            </a:extLst>
          </p:cNvPr>
          <p:cNvSpPr/>
          <p:nvPr/>
        </p:nvSpPr>
        <p:spPr>
          <a:xfrm>
            <a:off x="11378500" y="5721306"/>
            <a:ext cx="813500" cy="4477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1C6A9CA8-4080-4BFB-A61D-B50E573DC1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8392289-5E6C-42D8-8935-0631D0C56DF9}"/>
              </a:ext>
            </a:extLst>
          </p:cNvPr>
          <p:cNvSpPr/>
          <p:nvPr/>
        </p:nvSpPr>
        <p:spPr>
          <a:xfrm>
            <a:off x="557644" y="666515"/>
            <a:ext cx="4197236" cy="553998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sz="3000" dirty="0">
                <a:ln w="0"/>
                <a:solidFill>
                  <a:schemeClr val="accent1">
                    <a:lumMod val="75000"/>
                  </a:schemeClr>
                </a:solidFill>
              </a:rPr>
              <a:t>Simple Case</a:t>
            </a:r>
          </a:p>
        </p:txBody>
      </p:sp>
      <p:graphicFrame>
        <p:nvGraphicFramePr>
          <p:cNvPr id="9" name="object 14">
            <a:extLst>
              <a:ext uri="{FF2B5EF4-FFF2-40B4-BE49-F238E27FC236}">
                <a16:creationId xmlns:a16="http://schemas.microsoft.com/office/drawing/2014/main" id="{9CF955F6-12B7-4FF2-BB6F-36B54F0C0B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2181388"/>
              </p:ext>
            </p:extLst>
          </p:nvPr>
        </p:nvGraphicFramePr>
        <p:xfrm>
          <a:off x="266866" y="1300356"/>
          <a:ext cx="5488772" cy="3991578"/>
        </p:xfrm>
        <a:graphic>
          <a:graphicData uri="http://schemas.openxmlformats.org/drawingml/2006/table">
            <a:tbl>
              <a:tblPr firstRow="1" lastRow="1" bandRow="1" bandCol="1">
                <a:tableStyleId>{2D5ABB26-0587-4C30-8999-92F81FD0307C}</a:tableStyleId>
              </a:tblPr>
              <a:tblGrid>
                <a:gridCol w="9923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110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98234">
                  <a:extLst>
                    <a:ext uri="{9D8B030D-6E8A-4147-A177-3AD203B41FA5}">
                      <a16:colId xmlns:a16="http://schemas.microsoft.com/office/drawing/2014/main" val="4109847380"/>
                    </a:ext>
                  </a:extLst>
                </a:gridCol>
                <a:gridCol w="12871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43404">
                <a:tc>
                  <a:txBody>
                    <a:bodyPr/>
                    <a:lstStyle/>
                    <a:p>
                      <a:pPr marL="347345">
                        <a:lnSpc>
                          <a:spcPct val="100000"/>
                        </a:lnSpc>
                        <a:spcBef>
                          <a:spcPts val="1515"/>
                        </a:spcBef>
                      </a:pPr>
                      <a:r>
                        <a:rPr sz="2400" spc="-45" dirty="0">
                          <a:latin typeface="+mn-lt"/>
                          <a:cs typeface="Calibri"/>
                        </a:rPr>
                        <a:t>Year</a:t>
                      </a:r>
                      <a:endParaRPr sz="2400" dirty="0">
                        <a:latin typeface="+mn-lt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25095">
                        <a:lnSpc>
                          <a:spcPct val="100000"/>
                        </a:lnSpc>
                        <a:spcBef>
                          <a:spcPts val="1515"/>
                        </a:spcBef>
                      </a:pPr>
                      <a:r>
                        <a:rPr sz="2400" spc="-5" dirty="0">
                          <a:latin typeface="+mn-lt"/>
                          <a:cs typeface="Calibri"/>
                        </a:rPr>
                        <a:t>Quarter</a:t>
                      </a:r>
                      <a:endParaRPr sz="2400" dirty="0">
                        <a:latin typeface="+mn-lt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35" algn="l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lang="en-US" sz="2400" dirty="0">
                          <a:latin typeface="+mn-lt"/>
                          <a:cs typeface="Calibri"/>
                        </a:rPr>
                        <a:t>Time </a:t>
                      </a:r>
                    </a:p>
                    <a:p>
                      <a:pPr marL="635" algn="l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lang="en-US" sz="2400" dirty="0">
                          <a:latin typeface="+mn-lt"/>
                          <a:cs typeface="Calibri"/>
                        </a:rPr>
                        <a:t>variable</a:t>
                      </a:r>
                      <a:endParaRPr sz="2400" dirty="0">
                        <a:latin typeface="+mn-lt"/>
                        <a:cs typeface="Calibri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</a:pPr>
                      <a:r>
                        <a:rPr sz="2400" spc="-10" dirty="0">
                          <a:latin typeface="+mn-lt"/>
                          <a:cs typeface="Calibri"/>
                        </a:rPr>
                        <a:t>Revenues</a:t>
                      </a:r>
                      <a:r>
                        <a:rPr lang="en-US" sz="2400" spc="-10" dirty="0">
                          <a:latin typeface="+mn-lt"/>
                          <a:cs typeface="Calibri"/>
                        </a:rPr>
                        <a:t>       </a:t>
                      </a:r>
                      <a:r>
                        <a:rPr sz="2400" spc="-100" dirty="0">
                          <a:latin typeface="+mn-lt"/>
                          <a:cs typeface="Calibri"/>
                        </a:rPr>
                        <a:t> </a:t>
                      </a:r>
                      <a:r>
                        <a:rPr sz="2400" spc="-5" dirty="0">
                          <a:latin typeface="+mn-lt"/>
                          <a:cs typeface="Calibri"/>
                        </a:rPr>
                        <a:t>(i</a:t>
                      </a:r>
                      <a:r>
                        <a:rPr lang="en-US" sz="2400" spc="-5" dirty="0">
                          <a:latin typeface="+mn-lt"/>
                          <a:cs typeface="Calibri"/>
                        </a:rPr>
                        <a:t>n </a:t>
                      </a:r>
                      <a:r>
                        <a:rPr sz="2400" dirty="0">
                          <a:latin typeface="+mn-lt"/>
                          <a:cs typeface="Calibri"/>
                        </a:rPr>
                        <a:t>$M)</a:t>
                      </a: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3479">
                <a:tc>
                  <a:txBody>
                    <a:bodyPr/>
                    <a:lstStyle/>
                    <a:p>
                      <a:pPr marR="54610" algn="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2400" spc="-5" dirty="0">
                          <a:latin typeface="+mn-lt"/>
                          <a:cs typeface="Calibri"/>
                        </a:rPr>
                        <a:t>2008</a:t>
                      </a:r>
                      <a:endParaRPr sz="2400">
                        <a:latin typeface="+mn-lt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2230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2400" dirty="0">
                          <a:latin typeface="+mn-lt"/>
                          <a:cs typeface="Calibri"/>
                        </a:rPr>
                        <a:t>I</a:t>
                      </a: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52705" algn="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lang="en-US" sz="2400" dirty="0">
                          <a:latin typeface="+mn-lt"/>
                          <a:cs typeface="Calibri"/>
                        </a:rPr>
                        <a:t>1</a:t>
                      </a:r>
                      <a:endParaRPr sz="2400" dirty="0">
                        <a:latin typeface="+mn-lt"/>
                        <a:cs typeface="Calibri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52705" algn="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2400" spc="-5" dirty="0">
                          <a:latin typeface="+mn-lt"/>
                          <a:cs typeface="Calibri"/>
                        </a:rPr>
                        <a:t>10.2</a:t>
                      </a:r>
                      <a:endParaRPr sz="2400">
                        <a:latin typeface="+mn-lt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3594">
                <a:tc>
                  <a:txBody>
                    <a:bodyPr/>
                    <a:lstStyle/>
                    <a:p>
                      <a:endParaRPr sz="2400">
                        <a:latin typeface="+mn-lt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2230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2400" spc="-10" dirty="0">
                          <a:latin typeface="+mn-lt"/>
                          <a:cs typeface="Calibri"/>
                        </a:rPr>
                        <a:t>II</a:t>
                      </a:r>
                      <a:endParaRPr sz="2400">
                        <a:latin typeface="+mn-lt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52705" algn="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lang="en-US" sz="2400" dirty="0">
                          <a:latin typeface="+mn-lt"/>
                          <a:cs typeface="Calibri"/>
                        </a:rPr>
                        <a:t>2</a:t>
                      </a:r>
                      <a:endParaRPr sz="2400" dirty="0">
                        <a:latin typeface="+mn-lt"/>
                        <a:cs typeface="Calibri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52705" algn="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2400" spc="-10" dirty="0">
                          <a:latin typeface="+mn-lt"/>
                          <a:cs typeface="Calibri"/>
                        </a:rPr>
                        <a:t>12.4</a:t>
                      </a:r>
                      <a:endParaRPr sz="2400">
                        <a:latin typeface="+mn-lt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3479">
                <a:tc>
                  <a:txBody>
                    <a:bodyPr/>
                    <a:lstStyle/>
                    <a:p>
                      <a:endParaRPr sz="2400" dirty="0">
                        <a:latin typeface="+mn-lt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2230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2400" spc="-10" dirty="0">
                          <a:latin typeface="+mn-lt"/>
                          <a:cs typeface="Calibri"/>
                        </a:rPr>
                        <a:t>III</a:t>
                      </a:r>
                      <a:endParaRPr sz="2400">
                        <a:latin typeface="+mn-lt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52705" algn="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lang="en-US" sz="2400" dirty="0">
                          <a:latin typeface="+mn-lt"/>
                          <a:cs typeface="Calibri"/>
                        </a:rPr>
                        <a:t>3</a:t>
                      </a:r>
                      <a:endParaRPr sz="2400" dirty="0">
                        <a:latin typeface="+mn-lt"/>
                        <a:cs typeface="Calibri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52705" algn="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2400" spc="-10" dirty="0">
                          <a:latin typeface="+mn-lt"/>
                          <a:cs typeface="Calibri"/>
                        </a:rPr>
                        <a:t>14.8</a:t>
                      </a:r>
                      <a:endParaRPr sz="2400">
                        <a:latin typeface="+mn-lt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3594">
                <a:tc>
                  <a:txBody>
                    <a:bodyPr/>
                    <a:lstStyle/>
                    <a:p>
                      <a:endParaRPr sz="2400">
                        <a:latin typeface="+mn-lt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2230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2400" spc="-5" dirty="0">
                          <a:latin typeface="+mn-lt"/>
                          <a:cs typeface="Calibri"/>
                        </a:rPr>
                        <a:t>IV</a:t>
                      </a:r>
                      <a:endParaRPr sz="2400">
                        <a:latin typeface="+mn-lt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53975" algn="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lang="en-US" sz="2400" dirty="0">
                          <a:latin typeface="+mn-lt"/>
                          <a:cs typeface="Calibri"/>
                        </a:rPr>
                        <a:t>4</a:t>
                      </a:r>
                      <a:endParaRPr sz="2400" dirty="0">
                        <a:latin typeface="+mn-lt"/>
                        <a:cs typeface="Calibri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53975" algn="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2400" spc="-5" dirty="0">
                          <a:latin typeface="+mn-lt"/>
                          <a:cs typeface="Calibri"/>
                        </a:rPr>
                        <a:t>15</a:t>
                      </a:r>
                      <a:endParaRPr sz="2400" dirty="0">
                        <a:latin typeface="+mn-lt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3478">
                <a:tc>
                  <a:txBody>
                    <a:bodyPr/>
                    <a:lstStyle/>
                    <a:p>
                      <a:pPr marR="54610" algn="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2400" spc="-5" dirty="0">
                          <a:latin typeface="+mn-lt"/>
                          <a:cs typeface="Calibri"/>
                        </a:rPr>
                        <a:t>2009</a:t>
                      </a:r>
                      <a:endParaRPr sz="2400">
                        <a:latin typeface="+mn-lt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2230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2400" dirty="0">
                          <a:latin typeface="+mn-lt"/>
                          <a:cs typeface="Calibri"/>
                        </a:rPr>
                        <a:t>I</a:t>
                      </a:r>
                      <a:endParaRPr sz="2400">
                        <a:latin typeface="+mn-lt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52705" algn="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lang="en-US" sz="2400" dirty="0">
                          <a:latin typeface="+mn-lt"/>
                          <a:cs typeface="Calibri"/>
                        </a:rPr>
                        <a:t>5</a:t>
                      </a:r>
                      <a:endParaRPr sz="2400" dirty="0">
                        <a:latin typeface="+mn-lt"/>
                        <a:cs typeface="Calibri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52705" algn="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2400" spc="-5" dirty="0">
                          <a:latin typeface="+mn-lt"/>
                          <a:cs typeface="Calibri"/>
                        </a:rPr>
                        <a:t>11.2</a:t>
                      </a:r>
                      <a:endParaRPr sz="2400">
                        <a:latin typeface="+mn-lt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3479">
                <a:tc>
                  <a:txBody>
                    <a:bodyPr/>
                    <a:lstStyle/>
                    <a:p>
                      <a:endParaRPr sz="2400">
                        <a:latin typeface="+mn-lt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2230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2400" spc="-5" dirty="0">
                          <a:latin typeface="+mn-lt"/>
                          <a:cs typeface="Calibri"/>
                        </a:rPr>
                        <a:t>II</a:t>
                      </a:r>
                      <a:endParaRPr sz="2400">
                        <a:latin typeface="+mn-lt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52705" algn="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lang="en-US" sz="2400" dirty="0">
                          <a:latin typeface="+mn-lt"/>
                          <a:cs typeface="Calibri"/>
                        </a:rPr>
                        <a:t>6</a:t>
                      </a:r>
                      <a:endParaRPr sz="2400" dirty="0">
                        <a:latin typeface="+mn-lt"/>
                        <a:cs typeface="Calibri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52705" algn="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2400" spc="-5" dirty="0">
                          <a:latin typeface="+mn-lt"/>
                          <a:cs typeface="Calibri"/>
                        </a:rPr>
                        <a:t>14.3</a:t>
                      </a:r>
                      <a:endParaRPr sz="2400">
                        <a:latin typeface="+mn-lt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3592">
                <a:tc>
                  <a:txBody>
                    <a:bodyPr/>
                    <a:lstStyle/>
                    <a:p>
                      <a:endParaRPr sz="2400">
                        <a:latin typeface="+mn-lt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2230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2400" spc="-5" dirty="0">
                          <a:latin typeface="+mn-lt"/>
                          <a:cs typeface="Calibri"/>
                        </a:rPr>
                        <a:t>III</a:t>
                      </a:r>
                      <a:endParaRPr sz="2400">
                        <a:latin typeface="+mn-lt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52705" algn="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lang="en-US" sz="2400" dirty="0">
                          <a:latin typeface="+mn-lt"/>
                          <a:cs typeface="Calibri"/>
                        </a:rPr>
                        <a:t>7</a:t>
                      </a:r>
                      <a:endParaRPr sz="2400" dirty="0">
                        <a:latin typeface="+mn-lt"/>
                        <a:cs typeface="Calibri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52705" algn="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2400" spc="-5" dirty="0">
                          <a:latin typeface="+mn-lt"/>
                          <a:cs typeface="Calibri"/>
                        </a:rPr>
                        <a:t>18.4</a:t>
                      </a:r>
                      <a:endParaRPr sz="2400">
                        <a:latin typeface="+mn-lt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93479">
                <a:tc>
                  <a:txBody>
                    <a:bodyPr/>
                    <a:lstStyle/>
                    <a:p>
                      <a:endParaRPr sz="2400">
                        <a:latin typeface="+mn-lt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2230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2400" spc="-5" dirty="0">
                          <a:latin typeface="+mn-lt"/>
                          <a:cs typeface="Calibri"/>
                        </a:rPr>
                        <a:t>IV</a:t>
                      </a:r>
                      <a:endParaRPr sz="2400">
                        <a:latin typeface="+mn-lt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53975" algn="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lang="en-US" sz="2400" dirty="0">
                          <a:latin typeface="+mn-lt"/>
                          <a:cs typeface="Calibri"/>
                        </a:rPr>
                        <a:t>8</a:t>
                      </a:r>
                      <a:endParaRPr sz="2400" dirty="0">
                        <a:latin typeface="+mn-lt"/>
                        <a:cs typeface="Calibri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53975" algn="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2400" spc="-5" dirty="0">
                          <a:latin typeface="+mn-lt"/>
                          <a:cs typeface="Calibri"/>
                        </a:rPr>
                        <a:t>18</a:t>
                      </a:r>
                      <a:endParaRPr sz="2400" dirty="0">
                        <a:latin typeface="+mn-lt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10" name="object 2">
            <a:extLst>
              <a:ext uri="{FF2B5EF4-FFF2-40B4-BE49-F238E27FC236}">
                <a16:creationId xmlns:a16="http://schemas.microsoft.com/office/drawing/2014/main" id="{7BD7A568-1BD1-4777-B26B-95AAE9B676ED}"/>
              </a:ext>
            </a:extLst>
          </p:cNvPr>
          <p:cNvSpPr/>
          <p:nvPr/>
        </p:nvSpPr>
        <p:spPr>
          <a:xfrm>
            <a:off x="5796280" y="3571239"/>
            <a:ext cx="6395720" cy="327763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1" name="object 3">
            <a:extLst>
              <a:ext uri="{FF2B5EF4-FFF2-40B4-BE49-F238E27FC236}">
                <a16:creationId xmlns:a16="http://schemas.microsoft.com/office/drawing/2014/main" id="{5B25822B-9F23-4E48-B05F-0046EBB90C93}"/>
              </a:ext>
            </a:extLst>
          </p:cNvPr>
          <p:cNvSpPr txBox="1"/>
          <p:nvPr/>
        </p:nvSpPr>
        <p:spPr>
          <a:xfrm>
            <a:off x="8288041" y="3160071"/>
            <a:ext cx="3360413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0485">
              <a:spcBef>
                <a:spcPts val="1920"/>
              </a:spcBef>
            </a:pPr>
            <a:r>
              <a:rPr sz="2400" dirty="0">
                <a:latin typeface="Cambria Math"/>
                <a:cs typeface="Cambria Math"/>
              </a:rPr>
              <a:t>𝑦 = </a:t>
            </a:r>
            <a:r>
              <a:rPr sz="2400" spc="-5" dirty="0">
                <a:latin typeface="Cambria Math"/>
                <a:cs typeface="Cambria Math"/>
              </a:rPr>
              <a:t>10.0393 </a:t>
            </a:r>
            <a:r>
              <a:rPr sz="2400" dirty="0">
                <a:latin typeface="Cambria Math"/>
                <a:cs typeface="Cambria Math"/>
              </a:rPr>
              <a:t>+</a:t>
            </a:r>
            <a:r>
              <a:rPr sz="2400" spc="225" dirty="0">
                <a:latin typeface="Cambria Math"/>
                <a:cs typeface="Cambria Math"/>
              </a:rPr>
              <a:t> </a:t>
            </a:r>
            <a:r>
              <a:rPr sz="2400" spc="-5" dirty="0">
                <a:latin typeface="Cambria Math"/>
                <a:cs typeface="Cambria Math"/>
              </a:rPr>
              <a:t>0.9440</a:t>
            </a:r>
            <a:r>
              <a:rPr lang="en-IN" sz="2400" spc="-5" dirty="0">
                <a:latin typeface="Cambria Math"/>
                <a:cs typeface="Cambria Math"/>
              </a:rPr>
              <a:t>t</a:t>
            </a:r>
            <a:endParaRPr sz="2400" dirty="0">
              <a:latin typeface="Cambria Math"/>
              <a:cs typeface="Cambria Math"/>
            </a:endParaRPr>
          </a:p>
        </p:txBody>
      </p:sp>
      <p:sp>
        <p:nvSpPr>
          <p:cNvPr id="13" name="object 5">
            <a:extLst>
              <a:ext uri="{FF2B5EF4-FFF2-40B4-BE49-F238E27FC236}">
                <a16:creationId xmlns:a16="http://schemas.microsoft.com/office/drawing/2014/main" id="{9C6E5E64-4903-45ED-8EB2-27707CE4A6C1}"/>
              </a:ext>
            </a:extLst>
          </p:cNvPr>
          <p:cNvSpPr/>
          <p:nvPr/>
        </p:nvSpPr>
        <p:spPr>
          <a:xfrm>
            <a:off x="7457440" y="3651524"/>
            <a:ext cx="2148713" cy="1448796"/>
          </a:xfrm>
          <a:custGeom>
            <a:avLst/>
            <a:gdLst/>
            <a:ahLst/>
            <a:cxnLst/>
            <a:rect l="l" t="t" r="r" b="b"/>
            <a:pathLst>
              <a:path w="3282315" h="1538605">
                <a:moveTo>
                  <a:pt x="3271139" y="0"/>
                </a:moveTo>
                <a:lnTo>
                  <a:pt x="3200654" y="32766"/>
                </a:lnTo>
                <a:lnTo>
                  <a:pt x="3211576" y="56261"/>
                </a:lnTo>
                <a:lnTo>
                  <a:pt x="3282061" y="23368"/>
                </a:lnTo>
                <a:lnTo>
                  <a:pt x="3271139" y="0"/>
                </a:lnTo>
                <a:close/>
              </a:path>
              <a:path w="3282315" h="1538605">
                <a:moveTo>
                  <a:pt x="3177159" y="43687"/>
                </a:moveTo>
                <a:lnTo>
                  <a:pt x="3106673" y="76454"/>
                </a:lnTo>
                <a:lnTo>
                  <a:pt x="3117595" y="99949"/>
                </a:lnTo>
                <a:lnTo>
                  <a:pt x="3188081" y="67183"/>
                </a:lnTo>
                <a:lnTo>
                  <a:pt x="3177159" y="43687"/>
                </a:lnTo>
                <a:close/>
              </a:path>
              <a:path w="3282315" h="1538605">
                <a:moveTo>
                  <a:pt x="3083179" y="87375"/>
                </a:moveTo>
                <a:lnTo>
                  <a:pt x="3012693" y="120142"/>
                </a:lnTo>
                <a:lnTo>
                  <a:pt x="3023616" y="143637"/>
                </a:lnTo>
                <a:lnTo>
                  <a:pt x="3094101" y="110871"/>
                </a:lnTo>
                <a:lnTo>
                  <a:pt x="3083179" y="87375"/>
                </a:lnTo>
                <a:close/>
              </a:path>
              <a:path w="3282315" h="1538605">
                <a:moveTo>
                  <a:pt x="2989199" y="131063"/>
                </a:moveTo>
                <a:lnTo>
                  <a:pt x="2918714" y="163830"/>
                </a:lnTo>
                <a:lnTo>
                  <a:pt x="2929636" y="187325"/>
                </a:lnTo>
                <a:lnTo>
                  <a:pt x="3000121" y="154559"/>
                </a:lnTo>
                <a:lnTo>
                  <a:pt x="2989199" y="131063"/>
                </a:lnTo>
                <a:close/>
              </a:path>
              <a:path w="3282315" h="1538605">
                <a:moveTo>
                  <a:pt x="2895218" y="174751"/>
                </a:moveTo>
                <a:lnTo>
                  <a:pt x="2824861" y="207518"/>
                </a:lnTo>
                <a:lnTo>
                  <a:pt x="2835783" y="231012"/>
                </a:lnTo>
                <a:lnTo>
                  <a:pt x="2906141" y="198247"/>
                </a:lnTo>
                <a:lnTo>
                  <a:pt x="2895218" y="174751"/>
                </a:lnTo>
                <a:close/>
              </a:path>
              <a:path w="3282315" h="1538605">
                <a:moveTo>
                  <a:pt x="2801366" y="218439"/>
                </a:moveTo>
                <a:lnTo>
                  <a:pt x="2730880" y="251206"/>
                </a:lnTo>
                <a:lnTo>
                  <a:pt x="2741803" y="274700"/>
                </a:lnTo>
                <a:lnTo>
                  <a:pt x="2812288" y="241935"/>
                </a:lnTo>
                <a:lnTo>
                  <a:pt x="2801366" y="218439"/>
                </a:lnTo>
                <a:close/>
              </a:path>
              <a:path w="3282315" h="1538605">
                <a:moveTo>
                  <a:pt x="2707386" y="262127"/>
                </a:moveTo>
                <a:lnTo>
                  <a:pt x="2636901" y="294894"/>
                </a:lnTo>
                <a:lnTo>
                  <a:pt x="2647823" y="318388"/>
                </a:lnTo>
                <a:lnTo>
                  <a:pt x="2718308" y="285623"/>
                </a:lnTo>
                <a:lnTo>
                  <a:pt x="2707386" y="262127"/>
                </a:lnTo>
                <a:close/>
              </a:path>
              <a:path w="3282315" h="1538605">
                <a:moveTo>
                  <a:pt x="2613405" y="305816"/>
                </a:moveTo>
                <a:lnTo>
                  <a:pt x="2542921" y="338709"/>
                </a:lnTo>
                <a:lnTo>
                  <a:pt x="2553842" y="362204"/>
                </a:lnTo>
                <a:lnTo>
                  <a:pt x="2624328" y="329311"/>
                </a:lnTo>
                <a:lnTo>
                  <a:pt x="2613405" y="305816"/>
                </a:lnTo>
                <a:close/>
              </a:path>
              <a:path w="3282315" h="1538605">
                <a:moveTo>
                  <a:pt x="2519426" y="349631"/>
                </a:moveTo>
                <a:lnTo>
                  <a:pt x="2448941" y="382397"/>
                </a:lnTo>
                <a:lnTo>
                  <a:pt x="2459863" y="405892"/>
                </a:lnTo>
                <a:lnTo>
                  <a:pt x="2530348" y="373125"/>
                </a:lnTo>
                <a:lnTo>
                  <a:pt x="2519426" y="349631"/>
                </a:lnTo>
                <a:close/>
              </a:path>
              <a:path w="3282315" h="1538605">
                <a:moveTo>
                  <a:pt x="2425446" y="393319"/>
                </a:moveTo>
                <a:lnTo>
                  <a:pt x="2354961" y="426085"/>
                </a:lnTo>
                <a:lnTo>
                  <a:pt x="2365883" y="449580"/>
                </a:lnTo>
                <a:lnTo>
                  <a:pt x="2436367" y="416813"/>
                </a:lnTo>
                <a:lnTo>
                  <a:pt x="2425446" y="393319"/>
                </a:lnTo>
                <a:close/>
              </a:path>
              <a:path w="3282315" h="1538605">
                <a:moveTo>
                  <a:pt x="2331466" y="437007"/>
                </a:moveTo>
                <a:lnTo>
                  <a:pt x="2260980" y="469773"/>
                </a:lnTo>
                <a:lnTo>
                  <a:pt x="2271903" y="493268"/>
                </a:lnTo>
                <a:lnTo>
                  <a:pt x="2342388" y="460501"/>
                </a:lnTo>
                <a:lnTo>
                  <a:pt x="2331466" y="437007"/>
                </a:lnTo>
                <a:close/>
              </a:path>
              <a:path w="3282315" h="1538605">
                <a:moveTo>
                  <a:pt x="2237486" y="480695"/>
                </a:moveTo>
                <a:lnTo>
                  <a:pt x="2167001" y="513461"/>
                </a:lnTo>
                <a:lnTo>
                  <a:pt x="2177923" y="536956"/>
                </a:lnTo>
                <a:lnTo>
                  <a:pt x="2248408" y="504189"/>
                </a:lnTo>
                <a:lnTo>
                  <a:pt x="2237486" y="480695"/>
                </a:lnTo>
                <a:close/>
              </a:path>
              <a:path w="3282315" h="1538605">
                <a:moveTo>
                  <a:pt x="2143505" y="524383"/>
                </a:moveTo>
                <a:lnTo>
                  <a:pt x="2073021" y="557149"/>
                </a:lnTo>
                <a:lnTo>
                  <a:pt x="2083942" y="580644"/>
                </a:lnTo>
                <a:lnTo>
                  <a:pt x="2154428" y="547877"/>
                </a:lnTo>
                <a:lnTo>
                  <a:pt x="2143505" y="524383"/>
                </a:lnTo>
                <a:close/>
              </a:path>
              <a:path w="3282315" h="1538605">
                <a:moveTo>
                  <a:pt x="2049526" y="568071"/>
                </a:moveTo>
                <a:lnTo>
                  <a:pt x="1979167" y="600837"/>
                </a:lnTo>
                <a:lnTo>
                  <a:pt x="1990089" y="624332"/>
                </a:lnTo>
                <a:lnTo>
                  <a:pt x="2060575" y="591566"/>
                </a:lnTo>
                <a:lnTo>
                  <a:pt x="2049526" y="568071"/>
                </a:lnTo>
                <a:close/>
              </a:path>
              <a:path w="3282315" h="1538605">
                <a:moveTo>
                  <a:pt x="1955673" y="611759"/>
                </a:moveTo>
                <a:lnTo>
                  <a:pt x="1885188" y="644525"/>
                </a:lnTo>
                <a:lnTo>
                  <a:pt x="1896110" y="668020"/>
                </a:lnTo>
                <a:lnTo>
                  <a:pt x="1966595" y="635254"/>
                </a:lnTo>
                <a:lnTo>
                  <a:pt x="1955673" y="611759"/>
                </a:lnTo>
                <a:close/>
              </a:path>
              <a:path w="3282315" h="1538605">
                <a:moveTo>
                  <a:pt x="1861692" y="655447"/>
                </a:moveTo>
                <a:lnTo>
                  <a:pt x="1791208" y="688339"/>
                </a:lnTo>
                <a:lnTo>
                  <a:pt x="1802129" y="711835"/>
                </a:lnTo>
                <a:lnTo>
                  <a:pt x="1872614" y="678942"/>
                </a:lnTo>
                <a:lnTo>
                  <a:pt x="1861692" y="655447"/>
                </a:lnTo>
                <a:close/>
              </a:path>
              <a:path w="3282315" h="1538605">
                <a:moveTo>
                  <a:pt x="1767713" y="699262"/>
                </a:moveTo>
                <a:lnTo>
                  <a:pt x="1697227" y="732027"/>
                </a:lnTo>
                <a:lnTo>
                  <a:pt x="1708150" y="755523"/>
                </a:lnTo>
                <a:lnTo>
                  <a:pt x="1778635" y="722757"/>
                </a:lnTo>
                <a:lnTo>
                  <a:pt x="1767713" y="699262"/>
                </a:lnTo>
                <a:close/>
              </a:path>
              <a:path w="3282315" h="1538605">
                <a:moveTo>
                  <a:pt x="1673733" y="742950"/>
                </a:moveTo>
                <a:lnTo>
                  <a:pt x="1603248" y="775716"/>
                </a:lnTo>
                <a:lnTo>
                  <a:pt x="1614170" y="799211"/>
                </a:lnTo>
                <a:lnTo>
                  <a:pt x="1684654" y="766445"/>
                </a:lnTo>
                <a:lnTo>
                  <a:pt x="1673733" y="742950"/>
                </a:lnTo>
                <a:close/>
              </a:path>
              <a:path w="3282315" h="1538605">
                <a:moveTo>
                  <a:pt x="1579752" y="786638"/>
                </a:moveTo>
                <a:lnTo>
                  <a:pt x="1509267" y="819404"/>
                </a:lnTo>
                <a:lnTo>
                  <a:pt x="1520189" y="842899"/>
                </a:lnTo>
                <a:lnTo>
                  <a:pt x="1590675" y="810133"/>
                </a:lnTo>
                <a:lnTo>
                  <a:pt x="1579752" y="786638"/>
                </a:lnTo>
                <a:close/>
              </a:path>
              <a:path w="3282315" h="1538605">
                <a:moveTo>
                  <a:pt x="1485773" y="830326"/>
                </a:moveTo>
                <a:lnTo>
                  <a:pt x="1415288" y="863092"/>
                </a:lnTo>
                <a:lnTo>
                  <a:pt x="1426210" y="886587"/>
                </a:lnTo>
                <a:lnTo>
                  <a:pt x="1496695" y="853821"/>
                </a:lnTo>
                <a:lnTo>
                  <a:pt x="1485773" y="830326"/>
                </a:lnTo>
                <a:close/>
              </a:path>
              <a:path w="3282315" h="1538605">
                <a:moveTo>
                  <a:pt x="1391792" y="874013"/>
                </a:moveTo>
                <a:lnTo>
                  <a:pt x="1321308" y="906780"/>
                </a:lnTo>
                <a:lnTo>
                  <a:pt x="1332229" y="930275"/>
                </a:lnTo>
                <a:lnTo>
                  <a:pt x="1402714" y="897509"/>
                </a:lnTo>
                <a:lnTo>
                  <a:pt x="1391792" y="874013"/>
                </a:lnTo>
                <a:close/>
              </a:path>
              <a:path w="3282315" h="1538605">
                <a:moveTo>
                  <a:pt x="1297813" y="917701"/>
                </a:moveTo>
                <a:lnTo>
                  <a:pt x="1227454" y="950468"/>
                </a:lnTo>
                <a:lnTo>
                  <a:pt x="1238377" y="973963"/>
                </a:lnTo>
                <a:lnTo>
                  <a:pt x="1308735" y="941197"/>
                </a:lnTo>
                <a:lnTo>
                  <a:pt x="1297813" y="917701"/>
                </a:lnTo>
                <a:close/>
              </a:path>
              <a:path w="3282315" h="1538605">
                <a:moveTo>
                  <a:pt x="1203960" y="961389"/>
                </a:moveTo>
                <a:lnTo>
                  <a:pt x="1133475" y="994283"/>
                </a:lnTo>
                <a:lnTo>
                  <a:pt x="1144397" y="1017651"/>
                </a:lnTo>
                <a:lnTo>
                  <a:pt x="1214882" y="984885"/>
                </a:lnTo>
                <a:lnTo>
                  <a:pt x="1203960" y="961389"/>
                </a:lnTo>
                <a:close/>
              </a:path>
              <a:path w="3282315" h="1538605">
                <a:moveTo>
                  <a:pt x="1109979" y="1005205"/>
                </a:moveTo>
                <a:lnTo>
                  <a:pt x="1039495" y="1037971"/>
                </a:lnTo>
                <a:lnTo>
                  <a:pt x="1050416" y="1061466"/>
                </a:lnTo>
                <a:lnTo>
                  <a:pt x="1120902" y="1028700"/>
                </a:lnTo>
                <a:lnTo>
                  <a:pt x="1109979" y="1005205"/>
                </a:lnTo>
                <a:close/>
              </a:path>
              <a:path w="3282315" h="1538605">
                <a:moveTo>
                  <a:pt x="1016000" y="1048893"/>
                </a:moveTo>
                <a:lnTo>
                  <a:pt x="945514" y="1081659"/>
                </a:lnTo>
                <a:lnTo>
                  <a:pt x="956437" y="1105154"/>
                </a:lnTo>
                <a:lnTo>
                  <a:pt x="1026922" y="1072388"/>
                </a:lnTo>
                <a:lnTo>
                  <a:pt x="1016000" y="1048893"/>
                </a:lnTo>
                <a:close/>
              </a:path>
              <a:path w="3282315" h="1538605">
                <a:moveTo>
                  <a:pt x="922020" y="1092581"/>
                </a:moveTo>
                <a:lnTo>
                  <a:pt x="851535" y="1125347"/>
                </a:lnTo>
                <a:lnTo>
                  <a:pt x="862457" y="1148842"/>
                </a:lnTo>
                <a:lnTo>
                  <a:pt x="932941" y="1116076"/>
                </a:lnTo>
                <a:lnTo>
                  <a:pt x="922020" y="1092581"/>
                </a:lnTo>
                <a:close/>
              </a:path>
              <a:path w="3282315" h="1538605">
                <a:moveTo>
                  <a:pt x="828039" y="1136269"/>
                </a:moveTo>
                <a:lnTo>
                  <a:pt x="757554" y="1169035"/>
                </a:lnTo>
                <a:lnTo>
                  <a:pt x="768476" y="1192530"/>
                </a:lnTo>
                <a:lnTo>
                  <a:pt x="838962" y="1159764"/>
                </a:lnTo>
                <a:lnTo>
                  <a:pt x="828039" y="1136269"/>
                </a:lnTo>
                <a:close/>
              </a:path>
              <a:path w="3282315" h="1538605">
                <a:moveTo>
                  <a:pt x="734060" y="1179957"/>
                </a:moveTo>
                <a:lnTo>
                  <a:pt x="663575" y="1212723"/>
                </a:lnTo>
                <a:lnTo>
                  <a:pt x="674497" y="1236218"/>
                </a:lnTo>
                <a:lnTo>
                  <a:pt x="744982" y="1203452"/>
                </a:lnTo>
                <a:lnTo>
                  <a:pt x="734060" y="1179957"/>
                </a:lnTo>
                <a:close/>
              </a:path>
              <a:path w="3282315" h="1538605">
                <a:moveTo>
                  <a:pt x="640079" y="1223645"/>
                </a:moveTo>
                <a:lnTo>
                  <a:pt x="569595" y="1256411"/>
                </a:lnTo>
                <a:lnTo>
                  <a:pt x="580516" y="1279906"/>
                </a:lnTo>
                <a:lnTo>
                  <a:pt x="651001" y="1247139"/>
                </a:lnTo>
                <a:lnTo>
                  <a:pt x="640079" y="1223645"/>
                </a:lnTo>
                <a:close/>
              </a:path>
              <a:path w="3282315" h="1538605">
                <a:moveTo>
                  <a:pt x="546100" y="1267333"/>
                </a:moveTo>
                <a:lnTo>
                  <a:pt x="475614" y="1300099"/>
                </a:lnTo>
                <a:lnTo>
                  <a:pt x="486537" y="1323594"/>
                </a:lnTo>
                <a:lnTo>
                  <a:pt x="557022" y="1290827"/>
                </a:lnTo>
                <a:lnTo>
                  <a:pt x="546100" y="1267333"/>
                </a:lnTo>
                <a:close/>
              </a:path>
              <a:path w="3282315" h="1538605">
                <a:moveTo>
                  <a:pt x="452120" y="1311021"/>
                </a:moveTo>
                <a:lnTo>
                  <a:pt x="381762" y="1343914"/>
                </a:lnTo>
                <a:lnTo>
                  <a:pt x="392684" y="1367409"/>
                </a:lnTo>
                <a:lnTo>
                  <a:pt x="463041" y="1334516"/>
                </a:lnTo>
                <a:lnTo>
                  <a:pt x="452120" y="1311021"/>
                </a:lnTo>
                <a:close/>
              </a:path>
              <a:path w="3282315" h="1538605">
                <a:moveTo>
                  <a:pt x="358266" y="1354836"/>
                </a:moveTo>
                <a:lnTo>
                  <a:pt x="287782" y="1387602"/>
                </a:lnTo>
                <a:lnTo>
                  <a:pt x="298703" y="1411097"/>
                </a:lnTo>
                <a:lnTo>
                  <a:pt x="369188" y="1378331"/>
                </a:lnTo>
                <a:lnTo>
                  <a:pt x="358266" y="1354836"/>
                </a:lnTo>
                <a:close/>
              </a:path>
              <a:path w="3282315" h="1538605">
                <a:moveTo>
                  <a:pt x="264287" y="1398524"/>
                </a:moveTo>
                <a:lnTo>
                  <a:pt x="193801" y="1431289"/>
                </a:lnTo>
                <a:lnTo>
                  <a:pt x="204724" y="1454785"/>
                </a:lnTo>
                <a:lnTo>
                  <a:pt x="275209" y="1422019"/>
                </a:lnTo>
                <a:lnTo>
                  <a:pt x="264287" y="1398524"/>
                </a:lnTo>
                <a:close/>
              </a:path>
              <a:path w="3282315" h="1538605">
                <a:moveTo>
                  <a:pt x="170307" y="1442212"/>
                </a:moveTo>
                <a:lnTo>
                  <a:pt x="99822" y="1474977"/>
                </a:lnTo>
                <a:lnTo>
                  <a:pt x="110743" y="1498473"/>
                </a:lnTo>
                <a:lnTo>
                  <a:pt x="181228" y="1465707"/>
                </a:lnTo>
                <a:lnTo>
                  <a:pt x="170307" y="1442212"/>
                </a:lnTo>
                <a:close/>
              </a:path>
              <a:path w="3282315" h="1538605">
                <a:moveTo>
                  <a:pt x="54101" y="1467612"/>
                </a:moveTo>
                <a:lnTo>
                  <a:pt x="0" y="1535684"/>
                </a:lnTo>
                <a:lnTo>
                  <a:pt x="86867" y="1538097"/>
                </a:lnTo>
                <a:lnTo>
                  <a:pt x="78484" y="1520063"/>
                </a:lnTo>
                <a:lnTo>
                  <a:pt x="64135" y="1520063"/>
                </a:lnTo>
                <a:lnTo>
                  <a:pt x="53212" y="1496568"/>
                </a:lnTo>
                <a:lnTo>
                  <a:pt x="65027" y="1491115"/>
                </a:lnTo>
                <a:lnTo>
                  <a:pt x="54101" y="1467612"/>
                </a:lnTo>
                <a:close/>
              </a:path>
              <a:path w="3282315" h="1538605">
                <a:moveTo>
                  <a:pt x="65027" y="1491115"/>
                </a:moveTo>
                <a:lnTo>
                  <a:pt x="53212" y="1496568"/>
                </a:lnTo>
                <a:lnTo>
                  <a:pt x="64135" y="1520063"/>
                </a:lnTo>
                <a:lnTo>
                  <a:pt x="75949" y="1514610"/>
                </a:lnTo>
                <a:lnTo>
                  <a:pt x="65027" y="1491115"/>
                </a:lnTo>
                <a:close/>
              </a:path>
              <a:path w="3282315" h="1538605">
                <a:moveTo>
                  <a:pt x="75949" y="1514610"/>
                </a:moveTo>
                <a:lnTo>
                  <a:pt x="64135" y="1520063"/>
                </a:lnTo>
                <a:lnTo>
                  <a:pt x="78484" y="1520063"/>
                </a:lnTo>
                <a:lnTo>
                  <a:pt x="75949" y="1514610"/>
                </a:lnTo>
                <a:close/>
              </a:path>
              <a:path w="3282315" h="1538605">
                <a:moveTo>
                  <a:pt x="76326" y="1485900"/>
                </a:moveTo>
                <a:lnTo>
                  <a:pt x="65027" y="1491115"/>
                </a:lnTo>
                <a:lnTo>
                  <a:pt x="75949" y="1514610"/>
                </a:lnTo>
                <a:lnTo>
                  <a:pt x="87249" y="1509395"/>
                </a:lnTo>
                <a:lnTo>
                  <a:pt x="76326" y="14859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723173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/>
        </p:nvSpPr>
        <p:spPr>
          <a:xfrm flipH="1">
            <a:off x="9968248" y="6309360"/>
            <a:ext cx="2223752" cy="548640"/>
          </a:xfrm>
          <a:prstGeom prst="rect">
            <a:avLst/>
          </a:prstGeom>
          <a:solidFill>
            <a:srgbClr val="0C5A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160">
              <a:latin typeface="Roboto Regular"/>
              <a:cs typeface="Roboto Regular"/>
            </a:endParaRPr>
          </a:p>
        </p:txBody>
      </p:sp>
      <p:sp>
        <p:nvSpPr>
          <p:cNvPr id="18437" name="TextBox 28"/>
          <p:cNvSpPr txBox="1">
            <a:spLocks noChangeArrowheads="1"/>
          </p:cNvSpPr>
          <p:nvPr/>
        </p:nvSpPr>
        <p:spPr bwMode="auto">
          <a:xfrm>
            <a:off x="11363326" y="6362700"/>
            <a:ext cx="492443" cy="424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160" dirty="0">
                <a:solidFill>
                  <a:srgbClr val="FFFFFF"/>
                </a:solidFill>
                <a:latin typeface="Roboto Regular"/>
                <a:cs typeface="Roboto Regular"/>
              </a:rPr>
              <a:t>03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2407" y="1"/>
            <a:ext cx="1829593" cy="1293962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557644" y="1135140"/>
            <a:ext cx="11357441" cy="59530"/>
          </a:xfrm>
          <a:prstGeom prst="rect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37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3051230-D0AA-4D5B-ACCB-8B173A7BFF5C}"/>
              </a:ext>
            </a:extLst>
          </p:cNvPr>
          <p:cNvSpPr/>
          <p:nvPr/>
        </p:nvSpPr>
        <p:spPr>
          <a:xfrm>
            <a:off x="11378500" y="5721306"/>
            <a:ext cx="813500" cy="4477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1C6A9CA8-4080-4BFB-A61D-B50E573DC1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14" name="object 13">
            <a:extLst>
              <a:ext uri="{FF2B5EF4-FFF2-40B4-BE49-F238E27FC236}">
                <a16:creationId xmlns:a16="http://schemas.microsoft.com/office/drawing/2014/main" id="{A9A70D1C-9AC2-4605-8EC5-5A4E5446F4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5246923"/>
              </p:ext>
            </p:extLst>
          </p:nvPr>
        </p:nvGraphicFramePr>
        <p:xfrm>
          <a:off x="557644" y="1878330"/>
          <a:ext cx="8955556" cy="3497194"/>
        </p:xfrm>
        <a:graphic>
          <a:graphicData uri="http://schemas.openxmlformats.org/drawingml/2006/table">
            <a:tbl>
              <a:tblPr firstRow="1" lastCol="1" bandRow="1">
                <a:tableStyleId>{FABFCF23-3B69-468F-B69F-88F6DE6A72F2}</a:tableStyleId>
              </a:tblPr>
              <a:tblGrid>
                <a:gridCol w="8200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571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971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24510">
                <a:tc>
                  <a:txBody>
                    <a:bodyPr/>
                    <a:lstStyle/>
                    <a:p>
                      <a:pPr marL="61594">
                        <a:lnSpc>
                          <a:spcPts val="2770"/>
                        </a:lnSpc>
                      </a:pPr>
                      <a:r>
                        <a:rPr sz="2400" spc="-25" dirty="0"/>
                        <a:t>Time</a:t>
                      </a:r>
                      <a:endParaRPr sz="24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62230">
                        <a:lnSpc>
                          <a:spcPts val="2770"/>
                        </a:lnSpc>
                      </a:pPr>
                      <a:r>
                        <a:rPr sz="2400" spc="-5" dirty="0"/>
                        <a:t>Observed</a:t>
                      </a:r>
                      <a:r>
                        <a:rPr sz="2400" spc="-35" dirty="0"/>
                        <a:t> </a:t>
                      </a:r>
                      <a:r>
                        <a:rPr sz="2400" spc="-5" dirty="0"/>
                        <a:t>values</a:t>
                      </a:r>
                      <a:r>
                        <a:rPr lang="en-IN" sz="2400" spc="-5" dirty="0"/>
                        <a:t>(TSI)</a:t>
                      </a:r>
                      <a:endParaRPr sz="24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62230">
                        <a:lnSpc>
                          <a:spcPts val="2770"/>
                        </a:lnSpc>
                      </a:pPr>
                      <a:r>
                        <a:rPr sz="2400" spc="-5" dirty="0"/>
                        <a:t>Predicted</a:t>
                      </a:r>
                      <a:r>
                        <a:rPr sz="2400" spc="-40" dirty="0"/>
                        <a:t> </a:t>
                      </a:r>
                      <a:r>
                        <a:rPr sz="2400" spc="-5" dirty="0"/>
                        <a:t>values</a:t>
                      </a:r>
                      <a:r>
                        <a:rPr lang="en-IN" sz="2400" spc="-5" dirty="0"/>
                        <a:t> (T)</a:t>
                      </a:r>
                      <a:endParaRPr sz="24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63500">
                        <a:lnSpc>
                          <a:spcPts val="2770"/>
                        </a:lnSpc>
                      </a:pPr>
                      <a:r>
                        <a:rPr sz="2400" b="0" dirty="0"/>
                        <a:t>SI* =</a:t>
                      </a:r>
                      <a:r>
                        <a:rPr sz="2400" b="0" spc="-160" dirty="0"/>
                        <a:t> </a:t>
                      </a:r>
                      <a:r>
                        <a:rPr sz="2400" b="0" dirty="0"/>
                        <a:t>TSI/T</a:t>
                      </a:r>
                      <a:endParaRPr sz="2400" b="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601">
                <a:tc>
                  <a:txBody>
                    <a:bodyPr/>
                    <a:lstStyle/>
                    <a:p>
                      <a:pPr marL="61594">
                        <a:lnSpc>
                          <a:spcPts val="2775"/>
                        </a:lnSpc>
                      </a:pPr>
                      <a:r>
                        <a:rPr sz="2400" dirty="0"/>
                        <a:t>1</a:t>
                      </a:r>
                      <a:endParaRPr sz="24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1420495">
                        <a:lnSpc>
                          <a:spcPts val="2775"/>
                        </a:lnSpc>
                      </a:pPr>
                      <a:r>
                        <a:rPr sz="2400" spc="-5" dirty="0"/>
                        <a:t>10.2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975994">
                        <a:lnSpc>
                          <a:spcPts val="2775"/>
                        </a:lnSpc>
                      </a:pPr>
                      <a:r>
                        <a:rPr sz="2400" spc="-5" dirty="0"/>
                        <a:t>10.983</a:t>
                      </a:r>
                      <a:endParaRPr sz="24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603250">
                        <a:lnSpc>
                          <a:spcPts val="2775"/>
                        </a:lnSpc>
                      </a:pPr>
                      <a:r>
                        <a:rPr sz="2400" b="0" spc="-5" dirty="0"/>
                        <a:t>0.929</a:t>
                      </a:r>
                      <a:endParaRPr sz="2400" b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601">
                <a:tc>
                  <a:txBody>
                    <a:bodyPr/>
                    <a:lstStyle/>
                    <a:p>
                      <a:pPr marL="61594">
                        <a:lnSpc>
                          <a:spcPts val="2775"/>
                        </a:lnSpc>
                      </a:pPr>
                      <a:r>
                        <a:rPr sz="2400" dirty="0"/>
                        <a:t>2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1420495">
                        <a:lnSpc>
                          <a:spcPts val="2775"/>
                        </a:lnSpc>
                      </a:pPr>
                      <a:r>
                        <a:rPr sz="2400" spc="-5" dirty="0"/>
                        <a:t>12.4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986790">
                        <a:lnSpc>
                          <a:spcPts val="2775"/>
                        </a:lnSpc>
                      </a:pPr>
                      <a:r>
                        <a:rPr sz="2400" spc="-30" dirty="0"/>
                        <a:t>11.927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603250">
                        <a:lnSpc>
                          <a:spcPts val="2775"/>
                        </a:lnSpc>
                      </a:pPr>
                      <a:r>
                        <a:rPr sz="2400" b="0" dirty="0"/>
                        <a:t>1.040</a:t>
                      </a:r>
                      <a:endParaRPr sz="2400" b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1602">
                <a:tc>
                  <a:txBody>
                    <a:bodyPr/>
                    <a:lstStyle/>
                    <a:p>
                      <a:pPr marL="61594">
                        <a:lnSpc>
                          <a:spcPts val="2775"/>
                        </a:lnSpc>
                      </a:pPr>
                      <a:r>
                        <a:rPr sz="2400" dirty="0"/>
                        <a:t>3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1420495">
                        <a:lnSpc>
                          <a:spcPts val="2775"/>
                        </a:lnSpc>
                      </a:pPr>
                      <a:r>
                        <a:rPr sz="2400" spc="-5" dirty="0"/>
                        <a:t>14.8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975994">
                        <a:lnSpc>
                          <a:spcPts val="2775"/>
                        </a:lnSpc>
                      </a:pPr>
                      <a:r>
                        <a:rPr sz="2400" spc="-5" dirty="0"/>
                        <a:t>12.871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603250">
                        <a:lnSpc>
                          <a:spcPts val="2775"/>
                        </a:lnSpc>
                      </a:pPr>
                      <a:r>
                        <a:rPr sz="2400" b="0" spc="-5" dirty="0"/>
                        <a:t>1.150</a:t>
                      </a:r>
                      <a:endParaRPr sz="2400" b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61594">
                        <a:lnSpc>
                          <a:spcPts val="2775"/>
                        </a:lnSpc>
                      </a:pPr>
                      <a:r>
                        <a:rPr sz="2400" dirty="0"/>
                        <a:t>4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1420495">
                        <a:lnSpc>
                          <a:spcPts val="2775"/>
                        </a:lnSpc>
                      </a:pPr>
                      <a:r>
                        <a:rPr sz="2400" spc="-5" dirty="0"/>
                        <a:t>15.0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975994">
                        <a:lnSpc>
                          <a:spcPts val="2775"/>
                        </a:lnSpc>
                      </a:pPr>
                      <a:r>
                        <a:rPr sz="2400" spc="-5" dirty="0"/>
                        <a:t>13.815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603250">
                        <a:lnSpc>
                          <a:spcPts val="2775"/>
                        </a:lnSpc>
                      </a:pPr>
                      <a:r>
                        <a:rPr sz="2400" b="0" spc="-5" dirty="0"/>
                        <a:t>1.086</a:t>
                      </a:r>
                      <a:endParaRPr sz="2400" b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1601">
                <a:tc>
                  <a:txBody>
                    <a:bodyPr/>
                    <a:lstStyle/>
                    <a:p>
                      <a:pPr marL="61594">
                        <a:lnSpc>
                          <a:spcPts val="2775"/>
                        </a:lnSpc>
                      </a:pPr>
                      <a:r>
                        <a:rPr sz="2400" dirty="0"/>
                        <a:t>5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1432560">
                        <a:lnSpc>
                          <a:spcPts val="2775"/>
                        </a:lnSpc>
                      </a:pPr>
                      <a:r>
                        <a:rPr sz="2400" spc="-50" dirty="0"/>
                        <a:t>11.2</a:t>
                      </a:r>
                      <a:endParaRPr sz="24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975994">
                        <a:lnSpc>
                          <a:spcPts val="2775"/>
                        </a:lnSpc>
                      </a:pPr>
                      <a:r>
                        <a:rPr sz="2400" spc="-5" dirty="0"/>
                        <a:t>14.759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603250">
                        <a:lnSpc>
                          <a:spcPts val="2775"/>
                        </a:lnSpc>
                      </a:pPr>
                      <a:r>
                        <a:rPr sz="2400" b="0" dirty="0"/>
                        <a:t>0.759</a:t>
                      </a:r>
                      <a:endParaRPr sz="2400" b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1602">
                <a:tc>
                  <a:txBody>
                    <a:bodyPr/>
                    <a:lstStyle/>
                    <a:p>
                      <a:pPr marL="61594">
                        <a:lnSpc>
                          <a:spcPts val="2780"/>
                        </a:lnSpc>
                      </a:pPr>
                      <a:r>
                        <a:rPr sz="2400" dirty="0"/>
                        <a:t>6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1420495">
                        <a:lnSpc>
                          <a:spcPts val="2780"/>
                        </a:lnSpc>
                      </a:pPr>
                      <a:r>
                        <a:rPr sz="2400" spc="-5" dirty="0"/>
                        <a:t>14.3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975994">
                        <a:lnSpc>
                          <a:spcPts val="2780"/>
                        </a:lnSpc>
                      </a:pPr>
                      <a:r>
                        <a:rPr sz="2400" spc="-5" dirty="0"/>
                        <a:t>15.703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615315">
                        <a:lnSpc>
                          <a:spcPts val="2780"/>
                        </a:lnSpc>
                      </a:pPr>
                      <a:r>
                        <a:rPr sz="2400" b="0" spc="-40" dirty="0"/>
                        <a:t>0.911</a:t>
                      </a:r>
                      <a:endParaRPr sz="2400" b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1601">
                <a:tc>
                  <a:txBody>
                    <a:bodyPr/>
                    <a:lstStyle/>
                    <a:p>
                      <a:pPr marL="61594">
                        <a:lnSpc>
                          <a:spcPts val="2780"/>
                        </a:lnSpc>
                      </a:pPr>
                      <a:r>
                        <a:rPr sz="2400" dirty="0"/>
                        <a:t>7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1420495">
                        <a:lnSpc>
                          <a:spcPts val="2780"/>
                        </a:lnSpc>
                      </a:pPr>
                      <a:r>
                        <a:rPr sz="2400" spc="-5" dirty="0"/>
                        <a:t>18.4</a:t>
                      </a:r>
                      <a:endParaRPr sz="24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975994">
                        <a:lnSpc>
                          <a:spcPts val="2780"/>
                        </a:lnSpc>
                      </a:pPr>
                      <a:r>
                        <a:rPr sz="2400" spc="-5" dirty="0"/>
                        <a:t>16.647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603250">
                        <a:lnSpc>
                          <a:spcPts val="2780"/>
                        </a:lnSpc>
                      </a:pPr>
                      <a:r>
                        <a:rPr sz="2400" b="0" spc="-5" dirty="0"/>
                        <a:t>1.105</a:t>
                      </a:r>
                      <a:endParaRPr sz="2400" b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1601">
                <a:tc>
                  <a:txBody>
                    <a:bodyPr/>
                    <a:lstStyle/>
                    <a:p>
                      <a:pPr marL="61594">
                        <a:lnSpc>
                          <a:spcPts val="2780"/>
                        </a:lnSpc>
                      </a:pPr>
                      <a:r>
                        <a:rPr sz="2400" dirty="0"/>
                        <a:t>8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1420495">
                        <a:lnSpc>
                          <a:spcPts val="2780"/>
                        </a:lnSpc>
                      </a:pPr>
                      <a:r>
                        <a:rPr sz="2400" spc="-5" dirty="0"/>
                        <a:t>18.0</a:t>
                      </a:r>
                      <a:endParaRPr sz="24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975994">
                        <a:lnSpc>
                          <a:spcPts val="2780"/>
                        </a:lnSpc>
                      </a:pPr>
                      <a:r>
                        <a:rPr sz="2400" spc="-5" dirty="0"/>
                        <a:t>17.591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603250">
                        <a:lnSpc>
                          <a:spcPts val="2780"/>
                        </a:lnSpc>
                      </a:pPr>
                      <a:r>
                        <a:rPr sz="2400" b="0" spc="-5" dirty="0"/>
                        <a:t>1.023</a:t>
                      </a:r>
                      <a:endParaRPr sz="2400" b="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9EE5310A-7FE1-44DE-8EB6-4C7F021E5EA0}"/>
              </a:ext>
            </a:extLst>
          </p:cNvPr>
          <p:cNvSpPr/>
          <p:nvPr/>
        </p:nvSpPr>
        <p:spPr>
          <a:xfrm>
            <a:off x="639684" y="666515"/>
            <a:ext cx="7213995" cy="553998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IN" sz="3000" dirty="0">
                <a:ln w="0"/>
                <a:solidFill>
                  <a:schemeClr val="accent1">
                    <a:lumMod val="75000"/>
                  </a:schemeClr>
                </a:solidFill>
              </a:rPr>
              <a:t>Seasonality: Multiplicative</a:t>
            </a:r>
          </a:p>
        </p:txBody>
      </p:sp>
      <p:sp>
        <p:nvSpPr>
          <p:cNvPr id="16" name="object 15">
            <a:extLst>
              <a:ext uri="{FF2B5EF4-FFF2-40B4-BE49-F238E27FC236}">
                <a16:creationId xmlns:a16="http://schemas.microsoft.com/office/drawing/2014/main" id="{C8EEB265-EF98-4D6C-8E57-9B6D03380488}"/>
              </a:ext>
            </a:extLst>
          </p:cNvPr>
          <p:cNvSpPr txBox="1"/>
          <p:nvPr/>
        </p:nvSpPr>
        <p:spPr>
          <a:xfrm>
            <a:off x="2776969" y="5683264"/>
            <a:ext cx="4690745" cy="3759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400" spc="-5" dirty="0">
                <a:latin typeface="Arial"/>
                <a:cs typeface="Arial"/>
              </a:rPr>
              <a:t>* </a:t>
            </a:r>
            <a:r>
              <a:rPr sz="2400" spc="-135" dirty="0">
                <a:latin typeface="Arial"/>
                <a:cs typeface="Arial"/>
              </a:rPr>
              <a:t>T: </a:t>
            </a:r>
            <a:r>
              <a:rPr sz="2400" spc="-15" dirty="0">
                <a:latin typeface="Arial"/>
                <a:cs typeface="Arial"/>
              </a:rPr>
              <a:t>Trend; </a:t>
            </a:r>
            <a:r>
              <a:rPr sz="2400" spc="-5" dirty="0">
                <a:latin typeface="Arial"/>
                <a:cs typeface="Arial"/>
              </a:rPr>
              <a:t>S: Seasonal; </a:t>
            </a:r>
            <a:r>
              <a:rPr sz="2400" dirty="0">
                <a:latin typeface="Arial"/>
                <a:cs typeface="Arial"/>
              </a:rPr>
              <a:t>I: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Irregular</a:t>
            </a:r>
            <a:endParaRPr sz="2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435318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/>
        </p:nvSpPr>
        <p:spPr>
          <a:xfrm flipH="1">
            <a:off x="9968248" y="6309360"/>
            <a:ext cx="2223752" cy="548640"/>
          </a:xfrm>
          <a:prstGeom prst="rect">
            <a:avLst/>
          </a:prstGeom>
          <a:solidFill>
            <a:srgbClr val="0C5A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160">
              <a:latin typeface="Roboto Regular"/>
              <a:cs typeface="Roboto Regular"/>
            </a:endParaRPr>
          </a:p>
        </p:txBody>
      </p:sp>
      <p:sp>
        <p:nvSpPr>
          <p:cNvPr id="18437" name="TextBox 28"/>
          <p:cNvSpPr txBox="1">
            <a:spLocks noChangeArrowheads="1"/>
          </p:cNvSpPr>
          <p:nvPr/>
        </p:nvSpPr>
        <p:spPr bwMode="auto">
          <a:xfrm>
            <a:off x="11363326" y="6362700"/>
            <a:ext cx="492443" cy="424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160" dirty="0">
                <a:solidFill>
                  <a:srgbClr val="FFFFFF"/>
                </a:solidFill>
                <a:latin typeface="Roboto Regular"/>
                <a:cs typeface="Roboto Regular"/>
              </a:rPr>
              <a:t>03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2407" y="1"/>
            <a:ext cx="1829593" cy="1293962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557644" y="1135140"/>
            <a:ext cx="11357441" cy="59530"/>
          </a:xfrm>
          <a:prstGeom prst="rect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37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3051230-D0AA-4D5B-ACCB-8B173A7BFF5C}"/>
              </a:ext>
            </a:extLst>
          </p:cNvPr>
          <p:cNvSpPr/>
          <p:nvPr/>
        </p:nvSpPr>
        <p:spPr>
          <a:xfrm>
            <a:off x="11378500" y="5721306"/>
            <a:ext cx="813500" cy="4477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1C6A9CA8-4080-4BFB-A61D-B50E573DC1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EE5310A-7FE1-44DE-8EB6-4C7F021E5EA0}"/>
              </a:ext>
            </a:extLst>
          </p:cNvPr>
          <p:cNvSpPr/>
          <p:nvPr/>
        </p:nvSpPr>
        <p:spPr>
          <a:xfrm>
            <a:off x="639684" y="666515"/>
            <a:ext cx="6970155" cy="553998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IN" sz="3000" dirty="0">
                <a:ln w="0"/>
                <a:solidFill>
                  <a:schemeClr val="accent1">
                    <a:lumMod val="75000"/>
                  </a:schemeClr>
                </a:solidFill>
              </a:rPr>
              <a:t>Quarterly Seasonality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0EC2166D-E3D6-4B91-BF63-87751416615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21924024"/>
                  </p:ext>
                </p:extLst>
              </p:nvPr>
            </p:nvGraphicFramePr>
            <p:xfrm>
              <a:off x="557644" y="1293963"/>
              <a:ext cx="3359036" cy="1946275"/>
            </p:xfrm>
            <a:graphic>
              <a:graphicData uri="http://schemas.openxmlformats.org/drawingml/2006/table">
                <a:tbl>
                  <a:tblPr firstRow="1" bandRow="1">
                    <a:tableStyleId>{00A15C55-8517-42AA-B614-E9B94910E393}</a:tableStyleId>
                  </a:tblPr>
                  <a:tblGrid>
                    <a:gridCol w="692725">
                      <a:extLst>
                        <a:ext uri="{9D8B030D-6E8A-4147-A177-3AD203B41FA5}">
                          <a16:colId xmlns:a16="http://schemas.microsoft.com/office/drawing/2014/main" val="3434353513"/>
                        </a:ext>
                      </a:extLst>
                    </a:gridCol>
                    <a:gridCol w="2666311">
                      <a:extLst>
                        <a:ext uri="{9D8B030D-6E8A-4147-A177-3AD203B41FA5}">
                          <a16:colId xmlns:a16="http://schemas.microsoft.com/office/drawing/2014/main" val="174798142"/>
                        </a:ext>
                      </a:extLst>
                    </a:gridCol>
                  </a:tblGrid>
                  <a:tr h="352545">
                    <a:tc>
                      <a:txBody>
                        <a:bodyPr/>
                        <a:lstStyle/>
                        <a:p>
                          <a:r>
                            <a:rPr lang="en-IN" dirty="0"/>
                            <a:t>Time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dirty="0"/>
                            <a:t>Average seasonality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60827456"/>
                      </a:ext>
                    </a:extLst>
                  </a:tr>
                  <a:tr h="465776">
                    <a:tc>
                      <a:txBody>
                        <a:bodyPr/>
                        <a:lstStyle/>
                        <a:p>
                          <a:r>
                            <a:rPr lang="en-IN" dirty="0"/>
                            <a:t>Q1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dirty="0"/>
                            <a:t>0.844</a:t>
                          </a:r>
                          <a:r>
                            <a:rPr lang="en-IN" baseline="0" dirty="0"/>
                            <a:t> (</a:t>
                          </a:r>
                          <a14:m>
                            <m:oMath xmlns:m="http://schemas.openxmlformats.org/officeDocument/2006/math">
                              <m:r>
                                <a:rPr lang="en-US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N" smtClean="0">
                                      <a:latin typeface="Cambria Math" panose="02040503050406030204" pitchFamily="18" charset="0"/>
                                    </a:rPr>
                                    <m:t>0.929+0.759</m:t>
                                  </m:r>
                                </m:num>
                                <m:den>
                                  <m:r>
                                    <a:rPr lang="en-US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IN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endParaRPr lang="en-IN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05563613"/>
                      </a:ext>
                    </a:extLst>
                  </a:tr>
                  <a:tr h="352545">
                    <a:tc>
                      <a:txBody>
                        <a:bodyPr/>
                        <a:lstStyle/>
                        <a:p>
                          <a:r>
                            <a:rPr lang="en-IN" dirty="0"/>
                            <a:t>Q2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dirty="0"/>
                            <a:t>0.975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90710864"/>
                      </a:ext>
                    </a:extLst>
                  </a:tr>
                  <a:tr h="352545">
                    <a:tc>
                      <a:txBody>
                        <a:bodyPr/>
                        <a:lstStyle/>
                        <a:p>
                          <a:r>
                            <a:rPr lang="en-IN" dirty="0"/>
                            <a:t>Q3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dirty="0"/>
                            <a:t>1.127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65962168"/>
                      </a:ext>
                    </a:extLst>
                  </a:tr>
                  <a:tr h="352545">
                    <a:tc>
                      <a:txBody>
                        <a:bodyPr/>
                        <a:lstStyle/>
                        <a:p>
                          <a:r>
                            <a:rPr lang="en-IN" dirty="0"/>
                            <a:t>Q4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dirty="0"/>
                            <a:t>1.054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1677995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0EC2166D-E3D6-4B91-BF63-87751416615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21924024"/>
                  </p:ext>
                </p:extLst>
              </p:nvPr>
            </p:nvGraphicFramePr>
            <p:xfrm>
              <a:off x="557644" y="1293963"/>
              <a:ext cx="3359036" cy="1953451"/>
            </p:xfrm>
            <a:graphic>
              <a:graphicData uri="http://schemas.openxmlformats.org/drawingml/2006/table">
                <a:tbl>
                  <a:tblPr firstRow="1" bandRow="1">
                    <a:tableStyleId>{00A15C55-8517-42AA-B614-E9B94910E393}</a:tableStyleId>
                  </a:tblPr>
                  <a:tblGrid>
                    <a:gridCol w="692725">
                      <a:extLst>
                        <a:ext uri="{9D8B030D-6E8A-4147-A177-3AD203B41FA5}">
                          <a16:colId xmlns:a16="http://schemas.microsoft.com/office/drawing/2014/main" val="3434353513"/>
                        </a:ext>
                      </a:extLst>
                    </a:gridCol>
                    <a:gridCol w="2666311">
                      <a:extLst>
                        <a:ext uri="{9D8B030D-6E8A-4147-A177-3AD203B41FA5}">
                          <a16:colId xmlns:a16="http://schemas.microsoft.com/office/drawing/2014/main" val="174798142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r>
                            <a:rPr lang="en-IN" dirty="0"/>
                            <a:t>Time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dirty="0"/>
                            <a:t>Average seasonality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60827456"/>
                      </a:ext>
                    </a:extLst>
                  </a:tr>
                  <a:tr h="490411">
                    <a:tc>
                      <a:txBody>
                        <a:bodyPr/>
                        <a:lstStyle/>
                        <a:p>
                          <a:r>
                            <a:rPr lang="en-IN" dirty="0"/>
                            <a:t>Q1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6256" t="-80247" r="-913" b="-24197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05563613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en-IN" dirty="0"/>
                            <a:t>Q2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dirty="0"/>
                            <a:t>0.975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9071086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en-IN" dirty="0"/>
                            <a:t>Q3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dirty="0"/>
                            <a:t>1.127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6596216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en-IN" dirty="0"/>
                            <a:t>Q4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dirty="0"/>
                            <a:t>1.054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16779958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12" name="object 13">
            <a:extLst>
              <a:ext uri="{FF2B5EF4-FFF2-40B4-BE49-F238E27FC236}">
                <a16:creationId xmlns:a16="http://schemas.microsoft.com/office/drawing/2014/main" id="{13203E4A-305F-49A8-8C83-C3BFF5A734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0820961"/>
              </p:ext>
            </p:extLst>
          </p:nvPr>
        </p:nvGraphicFramePr>
        <p:xfrm>
          <a:off x="92365" y="3383280"/>
          <a:ext cx="5959995" cy="3200400"/>
        </p:xfrm>
        <a:graphic>
          <a:graphicData uri="http://schemas.openxmlformats.org/drawingml/2006/table">
            <a:tbl>
              <a:tblPr firstRow="1" lastCol="1" bandRow="1">
                <a:tableStyleId>{FABFCF23-3B69-468F-B69F-88F6DE6A72F2}</a:tableStyleId>
              </a:tblPr>
              <a:tblGrid>
                <a:gridCol w="5457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45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611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185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55600">
                <a:tc>
                  <a:txBody>
                    <a:bodyPr/>
                    <a:lstStyle/>
                    <a:p>
                      <a:pPr marL="61594">
                        <a:lnSpc>
                          <a:spcPts val="2770"/>
                        </a:lnSpc>
                      </a:pPr>
                      <a:r>
                        <a:rPr sz="1200" spc="-25" dirty="0"/>
                        <a:t>Time</a:t>
                      </a:r>
                      <a:endParaRPr sz="12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62230">
                        <a:lnSpc>
                          <a:spcPts val="2770"/>
                        </a:lnSpc>
                      </a:pPr>
                      <a:r>
                        <a:rPr sz="1200" spc="-5" dirty="0"/>
                        <a:t>Observed</a:t>
                      </a:r>
                      <a:r>
                        <a:rPr sz="1200" spc="-35" dirty="0"/>
                        <a:t> </a:t>
                      </a:r>
                      <a:r>
                        <a:rPr sz="1200" spc="-5" dirty="0"/>
                        <a:t>values</a:t>
                      </a:r>
                      <a:r>
                        <a:rPr lang="en-IN" sz="1200" spc="-5" dirty="0"/>
                        <a:t>(TSI)</a:t>
                      </a:r>
                      <a:endParaRPr sz="1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62230">
                        <a:lnSpc>
                          <a:spcPts val="2770"/>
                        </a:lnSpc>
                      </a:pPr>
                      <a:r>
                        <a:rPr sz="1200" spc="-5" dirty="0"/>
                        <a:t>Predicted</a:t>
                      </a:r>
                      <a:r>
                        <a:rPr sz="1200" spc="-40" dirty="0"/>
                        <a:t> </a:t>
                      </a:r>
                      <a:r>
                        <a:rPr sz="1200" spc="-5" dirty="0"/>
                        <a:t>values</a:t>
                      </a:r>
                      <a:r>
                        <a:rPr lang="en-IN" sz="1200" spc="-5" dirty="0"/>
                        <a:t> (T)</a:t>
                      </a:r>
                      <a:endParaRPr sz="1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63500">
                        <a:lnSpc>
                          <a:spcPts val="2770"/>
                        </a:lnSpc>
                      </a:pPr>
                      <a:r>
                        <a:rPr sz="1200" b="1" dirty="0"/>
                        <a:t>SI* =</a:t>
                      </a:r>
                      <a:r>
                        <a:rPr sz="1200" b="1" spc="-160" dirty="0"/>
                        <a:t> </a:t>
                      </a:r>
                      <a:r>
                        <a:rPr sz="1200" b="1" dirty="0"/>
                        <a:t>TSI/T</a:t>
                      </a:r>
                      <a:endParaRPr sz="1200" b="1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5600">
                <a:tc>
                  <a:txBody>
                    <a:bodyPr/>
                    <a:lstStyle/>
                    <a:p>
                      <a:pPr marL="61594">
                        <a:lnSpc>
                          <a:spcPts val="2775"/>
                        </a:lnSpc>
                      </a:pPr>
                      <a:r>
                        <a:rPr sz="1200" dirty="0"/>
                        <a:t>1</a:t>
                      </a:r>
                      <a:endParaRPr sz="12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1420495">
                        <a:lnSpc>
                          <a:spcPts val="2775"/>
                        </a:lnSpc>
                      </a:pPr>
                      <a:r>
                        <a:rPr sz="1200" spc="-5" dirty="0"/>
                        <a:t>10.2</a:t>
                      </a:r>
                      <a:endParaRPr sz="12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975994">
                        <a:lnSpc>
                          <a:spcPts val="2775"/>
                        </a:lnSpc>
                      </a:pPr>
                      <a:r>
                        <a:rPr sz="1200" spc="-5" dirty="0"/>
                        <a:t>10.983</a:t>
                      </a:r>
                      <a:endParaRPr sz="12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603250">
                        <a:lnSpc>
                          <a:spcPts val="2775"/>
                        </a:lnSpc>
                      </a:pPr>
                      <a:r>
                        <a:rPr sz="1200" b="0" spc="-5" dirty="0"/>
                        <a:t>0.929</a:t>
                      </a:r>
                      <a:endParaRPr sz="1200" b="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5600">
                <a:tc>
                  <a:txBody>
                    <a:bodyPr/>
                    <a:lstStyle/>
                    <a:p>
                      <a:pPr marL="61594">
                        <a:lnSpc>
                          <a:spcPts val="2775"/>
                        </a:lnSpc>
                      </a:pPr>
                      <a:r>
                        <a:rPr sz="1200" dirty="0"/>
                        <a:t>2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1420495">
                        <a:lnSpc>
                          <a:spcPts val="2775"/>
                        </a:lnSpc>
                      </a:pPr>
                      <a:r>
                        <a:rPr sz="1200" spc="-5" dirty="0"/>
                        <a:t>12.4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986790">
                        <a:lnSpc>
                          <a:spcPts val="2775"/>
                        </a:lnSpc>
                      </a:pPr>
                      <a:r>
                        <a:rPr sz="1200" spc="-30" dirty="0"/>
                        <a:t>11.927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603250">
                        <a:lnSpc>
                          <a:spcPts val="2775"/>
                        </a:lnSpc>
                      </a:pPr>
                      <a:r>
                        <a:rPr sz="1200" b="0" dirty="0"/>
                        <a:t>1.040</a:t>
                      </a:r>
                      <a:endParaRPr sz="1200" b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5600">
                <a:tc>
                  <a:txBody>
                    <a:bodyPr/>
                    <a:lstStyle/>
                    <a:p>
                      <a:pPr marL="61594">
                        <a:lnSpc>
                          <a:spcPts val="2775"/>
                        </a:lnSpc>
                      </a:pPr>
                      <a:r>
                        <a:rPr sz="1200" dirty="0"/>
                        <a:t>3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1420495">
                        <a:lnSpc>
                          <a:spcPts val="2775"/>
                        </a:lnSpc>
                      </a:pPr>
                      <a:r>
                        <a:rPr sz="1200" spc="-5" dirty="0"/>
                        <a:t>14.8</a:t>
                      </a:r>
                      <a:endParaRPr sz="12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975994">
                        <a:lnSpc>
                          <a:spcPts val="2775"/>
                        </a:lnSpc>
                      </a:pPr>
                      <a:r>
                        <a:rPr sz="1200" spc="-5" dirty="0"/>
                        <a:t>12.871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603250">
                        <a:lnSpc>
                          <a:spcPts val="2775"/>
                        </a:lnSpc>
                      </a:pPr>
                      <a:r>
                        <a:rPr sz="1200" b="0" spc="-5" dirty="0"/>
                        <a:t>1.150</a:t>
                      </a:r>
                      <a:endParaRPr sz="1200" b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5600">
                <a:tc>
                  <a:txBody>
                    <a:bodyPr/>
                    <a:lstStyle/>
                    <a:p>
                      <a:pPr marL="61594">
                        <a:lnSpc>
                          <a:spcPts val="2775"/>
                        </a:lnSpc>
                      </a:pPr>
                      <a:r>
                        <a:rPr sz="1200" dirty="0"/>
                        <a:t>4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1420495">
                        <a:lnSpc>
                          <a:spcPts val="2775"/>
                        </a:lnSpc>
                      </a:pPr>
                      <a:r>
                        <a:rPr sz="1200" spc="-5" dirty="0"/>
                        <a:t>15.0</a:t>
                      </a:r>
                      <a:endParaRPr sz="12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975994">
                        <a:lnSpc>
                          <a:spcPts val="2775"/>
                        </a:lnSpc>
                      </a:pPr>
                      <a:r>
                        <a:rPr sz="1200" spc="-5" dirty="0"/>
                        <a:t>13.815</a:t>
                      </a:r>
                      <a:endParaRPr sz="12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603250">
                        <a:lnSpc>
                          <a:spcPts val="2775"/>
                        </a:lnSpc>
                      </a:pPr>
                      <a:r>
                        <a:rPr sz="1200" b="0" spc="-5" dirty="0"/>
                        <a:t>1.086</a:t>
                      </a:r>
                      <a:endParaRPr sz="1200" b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5600">
                <a:tc>
                  <a:txBody>
                    <a:bodyPr/>
                    <a:lstStyle/>
                    <a:p>
                      <a:pPr marL="61594">
                        <a:lnSpc>
                          <a:spcPts val="2775"/>
                        </a:lnSpc>
                      </a:pPr>
                      <a:r>
                        <a:rPr sz="1200" dirty="0"/>
                        <a:t>5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1432560">
                        <a:lnSpc>
                          <a:spcPts val="2775"/>
                        </a:lnSpc>
                      </a:pPr>
                      <a:r>
                        <a:rPr sz="1200" spc="-50" dirty="0"/>
                        <a:t>11.2</a:t>
                      </a:r>
                      <a:endParaRPr sz="12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975994">
                        <a:lnSpc>
                          <a:spcPts val="2775"/>
                        </a:lnSpc>
                      </a:pPr>
                      <a:r>
                        <a:rPr sz="1200" spc="-5" dirty="0"/>
                        <a:t>14.759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603250">
                        <a:lnSpc>
                          <a:spcPts val="2775"/>
                        </a:lnSpc>
                      </a:pPr>
                      <a:r>
                        <a:rPr sz="1200" b="0" dirty="0"/>
                        <a:t>0.759</a:t>
                      </a:r>
                      <a:endParaRPr sz="1200" b="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5600">
                <a:tc>
                  <a:txBody>
                    <a:bodyPr/>
                    <a:lstStyle/>
                    <a:p>
                      <a:pPr marL="61594">
                        <a:lnSpc>
                          <a:spcPts val="2780"/>
                        </a:lnSpc>
                      </a:pPr>
                      <a:r>
                        <a:rPr sz="1200" dirty="0"/>
                        <a:t>6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1420495">
                        <a:lnSpc>
                          <a:spcPts val="2780"/>
                        </a:lnSpc>
                      </a:pPr>
                      <a:r>
                        <a:rPr sz="1200" spc="-5" dirty="0"/>
                        <a:t>14.3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975994">
                        <a:lnSpc>
                          <a:spcPts val="2780"/>
                        </a:lnSpc>
                      </a:pPr>
                      <a:r>
                        <a:rPr sz="1200" spc="-5" dirty="0"/>
                        <a:t>15.703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615315">
                        <a:lnSpc>
                          <a:spcPts val="2780"/>
                        </a:lnSpc>
                      </a:pPr>
                      <a:r>
                        <a:rPr sz="1200" b="0" spc="-40" dirty="0"/>
                        <a:t>0.911</a:t>
                      </a:r>
                      <a:endParaRPr sz="1200" b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55600">
                <a:tc>
                  <a:txBody>
                    <a:bodyPr/>
                    <a:lstStyle/>
                    <a:p>
                      <a:pPr marL="61594">
                        <a:lnSpc>
                          <a:spcPts val="2780"/>
                        </a:lnSpc>
                      </a:pPr>
                      <a:r>
                        <a:rPr sz="1200" dirty="0"/>
                        <a:t>7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1420495">
                        <a:lnSpc>
                          <a:spcPts val="2780"/>
                        </a:lnSpc>
                      </a:pPr>
                      <a:r>
                        <a:rPr sz="1200" spc="-5" dirty="0"/>
                        <a:t>18.4</a:t>
                      </a:r>
                      <a:endParaRPr sz="12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975994">
                        <a:lnSpc>
                          <a:spcPts val="2780"/>
                        </a:lnSpc>
                      </a:pPr>
                      <a:r>
                        <a:rPr sz="1200" spc="-5" dirty="0"/>
                        <a:t>16.647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603250">
                        <a:lnSpc>
                          <a:spcPts val="2780"/>
                        </a:lnSpc>
                      </a:pPr>
                      <a:r>
                        <a:rPr sz="1200" b="0" spc="-5" dirty="0"/>
                        <a:t>1.105</a:t>
                      </a:r>
                      <a:endParaRPr sz="1200" b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55600">
                <a:tc>
                  <a:txBody>
                    <a:bodyPr/>
                    <a:lstStyle/>
                    <a:p>
                      <a:pPr marL="61594">
                        <a:lnSpc>
                          <a:spcPts val="2780"/>
                        </a:lnSpc>
                      </a:pPr>
                      <a:r>
                        <a:rPr sz="1200" dirty="0"/>
                        <a:t>8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1420495">
                        <a:lnSpc>
                          <a:spcPts val="2780"/>
                        </a:lnSpc>
                      </a:pPr>
                      <a:r>
                        <a:rPr sz="1200" spc="-5" dirty="0"/>
                        <a:t>18.0</a:t>
                      </a:r>
                      <a:endParaRPr sz="12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975994">
                        <a:lnSpc>
                          <a:spcPts val="2780"/>
                        </a:lnSpc>
                      </a:pPr>
                      <a:r>
                        <a:rPr sz="1200" spc="-5" dirty="0"/>
                        <a:t>17.591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603250">
                        <a:lnSpc>
                          <a:spcPts val="2780"/>
                        </a:lnSpc>
                      </a:pPr>
                      <a:r>
                        <a:rPr sz="1200" b="0" spc="-5" dirty="0"/>
                        <a:t>1.023</a:t>
                      </a:r>
                      <a:endParaRPr sz="1200" b="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13" name="object 14">
            <a:extLst>
              <a:ext uri="{FF2B5EF4-FFF2-40B4-BE49-F238E27FC236}">
                <a16:creationId xmlns:a16="http://schemas.microsoft.com/office/drawing/2014/main" id="{D8890835-5606-4DAF-A685-2F2007E8725A}"/>
              </a:ext>
            </a:extLst>
          </p:cNvPr>
          <p:cNvSpPr txBox="1"/>
          <p:nvPr/>
        </p:nvSpPr>
        <p:spPr>
          <a:xfrm>
            <a:off x="5090159" y="1590592"/>
            <a:ext cx="7956789" cy="19697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tabLst>
                <a:tab pos="2557780" algn="l"/>
              </a:tabLst>
            </a:pPr>
            <a:r>
              <a:rPr sz="2800" dirty="0">
                <a:cs typeface="Times New Roman"/>
              </a:rPr>
              <a:t>•</a:t>
            </a:r>
            <a:r>
              <a:rPr sz="2800" spc="60" dirty="0">
                <a:cs typeface="Times New Roman"/>
              </a:rPr>
              <a:t> </a:t>
            </a:r>
            <a:r>
              <a:rPr sz="2800" dirty="0">
                <a:cs typeface="Times New Roman"/>
              </a:rPr>
              <a:t>Trend</a:t>
            </a:r>
            <a:r>
              <a:rPr sz="2800" spc="-10" dirty="0">
                <a:cs typeface="Times New Roman"/>
              </a:rPr>
              <a:t> </a:t>
            </a:r>
            <a:r>
              <a:rPr sz="2800" spc="5" dirty="0">
                <a:cs typeface="Times New Roman"/>
              </a:rPr>
              <a:t>Y</a:t>
            </a:r>
            <a:r>
              <a:rPr sz="2800" spc="7" baseline="-21072" dirty="0">
                <a:cs typeface="Times New Roman"/>
              </a:rPr>
              <a:t>9</a:t>
            </a:r>
            <a:r>
              <a:rPr sz="2800" dirty="0">
                <a:cs typeface="Times New Roman"/>
              </a:rPr>
              <a:t>=10.039 + 0.944(9) =</a:t>
            </a:r>
            <a:r>
              <a:rPr sz="2800" spc="-95" dirty="0">
                <a:cs typeface="Times New Roman"/>
              </a:rPr>
              <a:t> </a:t>
            </a:r>
            <a:r>
              <a:rPr sz="2800" dirty="0">
                <a:cs typeface="Times New Roman"/>
              </a:rPr>
              <a:t>18.535</a:t>
            </a:r>
          </a:p>
          <a:p>
            <a:pPr>
              <a:spcBef>
                <a:spcPts val="35"/>
              </a:spcBef>
            </a:pPr>
            <a:endParaRPr sz="4400" dirty="0">
              <a:cs typeface="Times New Roman"/>
            </a:endParaRPr>
          </a:p>
          <a:p>
            <a:pPr marL="355600" indent="-342900">
              <a:buChar char="•"/>
              <a:tabLst>
                <a:tab pos="355600" algn="l"/>
              </a:tabLst>
            </a:pPr>
            <a:r>
              <a:rPr sz="2800" dirty="0">
                <a:cs typeface="Times New Roman"/>
              </a:rPr>
              <a:t>Corrected for seasonality</a:t>
            </a:r>
            <a:r>
              <a:rPr sz="2800" spc="-114" dirty="0">
                <a:cs typeface="Times New Roman"/>
              </a:rPr>
              <a:t> </a:t>
            </a:r>
            <a:r>
              <a:rPr sz="2800" dirty="0">
                <a:cs typeface="Times New Roman"/>
              </a:rPr>
              <a:t>and</a:t>
            </a:r>
          </a:p>
          <a:p>
            <a:pPr marL="99060" algn="ctr"/>
            <a:r>
              <a:rPr sz="2800" dirty="0">
                <a:cs typeface="Times New Roman"/>
              </a:rPr>
              <a:t>randomness: 18.535 * 0.844 =</a:t>
            </a:r>
            <a:r>
              <a:rPr sz="2800" spc="-130" dirty="0">
                <a:cs typeface="Times New Roman"/>
              </a:rPr>
              <a:t> </a:t>
            </a:r>
            <a:r>
              <a:rPr sz="2800" dirty="0">
                <a:cs typeface="Times New Roman"/>
              </a:rPr>
              <a:t>15.643</a:t>
            </a:r>
          </a:p>
        </p:txBody>
      </p:sp>
    </p:spTree>
    <p:extLst>
      <p:ext uri="{BB962C8B-B14F-4D97-AF65-F5344CB8AC3E}">
        <p14:creationId xmlns:p14="http://schemas.microsoft.com/office/powerpoint/2010/main" val="37080260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14">
            <a:extLst>
              <a:ext uri="{FF2B5EF4-FFF2-40B4-BE49-F238E27FC236}">
                <a16:creationId xmlns:a16="http://schemas.microsoft.com/office/drawing/2014/main" id="{2F3C7063-6CA6-47DD-BB53-72666B599622}"/>
              </a:ext>
            </a:extLst>
          </p:cNvPr>
          <p:cNvSpPr/>
          <p:nvPr/>
        </p:nvSpPr>
        <p:spPr>
          <a:xfrm>
            <a:off x="368300" y="895394"/>
            <a:ext cx="5661660" cy="312841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Rectangle 27"/>
          <p:cNvSpPr/>
          <p:nvPr/>
        </p:nvSpPr>
        <p:spPr>
          <a:xfrm flipH="1">
            <a:off x="9968248" y="6309360"/>
            <a:ext cx="2223752" cy="548640"/>
          </a:xfrm>
          <a:prstGeom prst="rect">
            <a:avLst/>
          </a:prstGeom>
          <a:solidFill>
            <a:srgbClr val="0C5A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160">
              <a:latin typeface="Roboto Regular"/>
              <a:cs typeface="Roboto Regular"/>
            </a:endParaRPr>
          </a:p>
        </p:txBody>
      </p:sp>
      <p:sp>
        <p:nvSpPr>
          <p:cNvPr id="18437" name="TextBox 28"/>
          <p:cNvSpPr txBox="1">
            <a:spLocks noChangeArrowheads="1"/>
          </p:cNvSpPr>
          <p:nvPr/>
        </p:nvSpPr>
        <p:spPr bwMode="auto">
          <a:xfrm>
            <a:off x="11363326" y="6362700"/>
            <a:ext cx="492443" cy="424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160" dirty="0">
                <a:solidFill>
                  <a:srgbClr val="FFFFFF"/>
                </a:solidFill>
                <a:latin typeface="Roboto Regular"/>
                <a:cs typeface="Roboto Regular"/>
              </a:rPr>
              <a:t>03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2407" y="1"/>
            <a:ext cx="1829593" cy="1293962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557644" y="1135140"/>
            <a:ext cx="11357441" cy="59530"/>
          </a:xfrm>
          <a:prstGeom prst="rect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37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3051230-D0AA-4D5B-ACCB-8B173A7BFF5C}"/>
              </a:ext>
            </a:extLst>
          </p:cNvPr>
          <p:cNvSpPr/>
          <p:nvPr/>
        </p:nvSpPr>
        <p:spPr>
          <a:xfrm>
            <a:off x="11378500" y="5721306"/>
            <a:ext cx="813500" cy="4477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1C6A9CA8-4080-4BFB-A61D-B50E573DC1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EE5310A-7FE1-44DE-8EB6-4C7F021E5EA0}"/>
              </a:ext>
            </a:extLst>
          </p:cNvPr>
          <p:cNvSpPr/>
          <p:nvPr/>
        </p:nvSpPr>
        <p:spPr>
          <a:xfrm>
            <a:off x="639684" y="666515"/>
            <a:ext cx="5390276" cy="553998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IN" sz="3000" dirty="0">
                <a:ln w="0"/>
                <a:solidFill>
                  <a:schemeClr val="accent1">
                    <a:lumMod val="75000"/>
                  </a:schemeClr>
                </a:solidFill>
              </a:rPr>
              <a:t>Seasonality: Multiplicative</a:t>
            </a:r>
          </a:p>
        </p:txBody>
      </p:sp>
      <p:sp>
        <p:nvSpPr>
          <p:cNvPr id="12" name="object 15">
            <a:extLst>
              <a:ext uri="{FF2B5EF4-FFF2-40B4-BE49-F238E27FC236}">
                <a16:creationId xmlns:a16="http://schemas.microsoft.com/office/drawing/2014/main" id="{42061BE3-1804-4CCF-9DF3-45E1E4822B60}"/>
              </a:ext>
            </a:extLst>
          </p:cNvPr>
          <p:cNvSpPr/>
          <p:nvPr/>
        </p:nvSpPr>
        <p:spPr>
          <a:xfrm>
            <a:off x="5938520" y="1220513"/>
            <a:ext cx="3009900" cy="433425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4">
            <a:extLst>
              <a:ext uri="{FF2B5EF4-FFF2-40B4-BE49-F238E27FC236}">
                <a16:creationId xmlns:a16="http://schemas.microsoft.com/office/drawing/2014/main" id="{89446ADB-1D8A-46E7-8680-D1FD76E73D44}"/>
              </a:ext>
            </a:extLst>
          </p:cNvPr>
          <p:cNvSpPr/>
          <p:nvPr/>
        </p:nvSpPr>
        <p:spPr>
          <a:xfrm>
            <a:off x="312674" y="4023804"/>
            <a:ext cx="5625846" cy="280631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5">
            <a:extLst>
              <a:ext uri="{FF2B5EF4-FFF2-40B4-BE49-F238E27FC236}">
                <a16:creationId xmlns:a16="http://schemas.microsoft.com/office/drawing/2014/main" id="{4FE3080D-432C-4698-9987-A34BE3756A5F}"/>
              </a:ext>
            </a:extLst>
          </p:cNvPr>
          <p:cNvSpPr/>
          <p:nvPr/>
        </p:nvSpPr>
        <p:spPr>
          <a:xfrm>
            <a:off x="9027160" y="1211369"/>
            <a:ext cx="3124200" cy="43434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475027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Related image">
            <a:extLst>
              <a:ext uri="{FF2B5EF4-FFF2-40B4-BE49-F238E27FC236}">
                <a16:creationId xmlns:a16="http://schemas.microsoft.com/office/drawing/2014/main" id="{1F3FA2D6-AF5D-4B4B-BF29-AB5B8DB5B2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6707" y="1396401"/>
            <a:ext cx="5562840" cy="4438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Rectangle 27"/>
          <p:cNvSpPr/>
          <p:nvPr/>
        </p:nvSpPr>
        <p:spPr>
          <a:xfrm flipH="1">
            <a:off x="9968248" y="6309360"/>
            <a:ext cx="2223752" cy="548640"/>
          </a:xfrm>
          <a:prstGeom prst="rect">
            <a:avLst/>
          </a:prstGeom>
          <a:solidFill>
            <a:srgbClr val="0C5A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160">
              <a:latin typeface="Roboto Regular"/>
              <a:cs typeface="Roboto Regular"/>
            </a:endParaRPr>
          </a:p>
        </p:txBody>
      </p:sp>
      <p:sp>
        <p:nvSpPr>
          <p:cNvPr id="18437" name="TextBox 28"/>
          <p:cNvSpPr txBox="1">
            <a:spLocks noChangeArrowheads="1"/>
          </p:cNvSpPr>
          <p:nvPr/>
        </p:nvSpPr>
        <p:spPr bwMode="auto">
          <a:xfrm>
            <a:off x="11363326" y="6362700"/>
            <a:ext cx="492443" cy="424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160" dirty="0">
                <a:solidFill>
                  <a:srgbClr val="FFFFFF"/>
                </a:solidFill>
                <a:latin typeface="Roboto Regular"/>
                <a:cs typeface="Roboto Regular"/>
              </a:rPr>
              <a:t>03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2407" y="1"/>
            <a:ext cx="1829593" cy="1293962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557644" y="1135140"/>
            <a:ext cx="11357441" cy="59530"/>
          </a:xfrm>
          <a:prstGeom prst="rect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37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3051230-D0AA-4D5B-ACCB-8B173A7BFF5C}"/>
              </a:ext>
            </a:extLst>
          </p:cNvPr>
          <p:cNvSpPr/>
          <p:nvPr/>
        </p:nvSpPr>
        <p:spPr>
          <a:xfrm>
            <a:off x="11378500" y="5721306"/>
            <a:ext cx="813500" cy="4477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1C6A9CA8-4080-4BFB-A61D-B50E573DC1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EE5310A-7FE1-44DE-8EB6-4C7F021E5EA0}"/>
              </a:ext>
            </a:extLst>
          </p:cNvPr>
          <p:cNvSpPr/>
          <p:nvPr/>
        </p:nvSpPr>
        <p:spPr>
          <a:xfrm>
            <a:off x="639685" y="666515"/>
            <a:ext cx="3352328" cy="553998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IN" sz="3000" dirty="0">
                <a:ln w="0"/>
                <a:solidFill>
                  <a:schemeClr val="accent1">
                    <a:lumMod val="75000"/>
                  </a:schemeClr>
                </a:solidFill>
              </a:rPr>
              <a:t>Goodness of Fit</a:t>
            </a:r>
          </a:p>
        </p:txBody>
      </p:sp>
      <p:sp>
        <p:nvSpPr>
          <p:cNvPr id="14" name="object 14">
            <a:extLst>
              <a:ext uri="{FF2B5EF4-FFF2-40B4-BE49-F238E27FC236}">
                <a16:creationId xmlns:a16="http://schemas.microsoft.com/office/drawing/2014/main" id="{656A039F-17EF-413A-BC1B-A991667E34AB}"/>
              </a:ext>
            </a:extLst>
          </p:cNvPr>
          <p:cNvSpPr txBox="1"/>
          <p:nvPr/>
        </p:nvSpPr>
        <p:spPr>
          <a:xfrm>
            <a:off x="557644" y="1466969"/>
            <a:ext cx="7657465" cy="48165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indent="-342900">
              <a:lnSpc>
                <a:spcPct val="150000"/>
              </a:lnSpc>
              <a:buChar char="•"/>
              <a:tabLst>
                <a:tab pos="354965" algn="l"/>
                <a:tab pos="355600" algn="l"/>
              </a:tabLst>
            </a:pPr>
            <a:r>
              <a:rPr sz="2800" spc="-5" dirty="0">
                <a:cs typeface="Times New Roman"/>
              </a:rPr>
              <a:t>MSE (Mean square</a:t>
            </a:r>
            <a:r>
              <a:rPr sz="2800" spc="-25" dirty="0">
                <a:cs typeface="Times New Roman"/>
              </a:rPr>
              <a:t> </a:t>
            </a:r>
            <a:r>
              <a:rPr sz="2800" spc="-5" dirty="0">
                <a:cs typeface="Times New Roman"/>
              </a:rPr>
              <a:t>error)</a:t>
            </a:r>
            <a:endParaRPr sz="2800" dirty="0">
              <a:cs typeface="Times New Roman"/>
            </a:endParaRPr>
          </a:p>
          <a:p>
            <a:pPr marL="355600" indent="-342900">
              <a:lnSpc>
                <a:spcPct val="150000"/>
              </a:lnSpc>
              <a:spcBef>
                <a:spcPts val="670"/>
              </a:spcBef>
              <a:buChar char="•"/>
              <a:tabLst>
                <a:tab pos="354965" algn="l"/>
                <a:tab pos="355600" algn="l"/>
              </a:tabLst>
            </a:pPr>
            <a:r>
              <a:rPr sz="2800" spc="-5" dirty="0">
                <a:cs typeface="Times New Roman"/>
              </a:rPr>
              <a:t>MAE (Mean absolute</a:t>
            </a:r>
            <a:r>
              <a:rPr sz="2800" spc="-55" dirty="0">
                <a:cs typeface="Times New Roman"/>
              </a:rPr>
              <a:t> </a:t>
            </a:r>
            <a:r>
              <a:rPr sz="2800" dirty="0">
                <a:cs typeface="Times New Roman"/>
              </a:rPr>
              <a:t>error)</a:t>
            </a:r>
          </a:p>
          <a:p>
            <a:pPr marL="355600" indent="-342900">
              <a:lnSpc>
                <a:spcPct val="150000"/>
              </a:lnSpc>
              <a:spcBef>
                <a:spcPts val="675"/>
              </a:spcBef>
              <a:buChar char="•"/>
              <a:tabLst>
                <a:tab pos="354965" algn="l"/>
                <a:tab pos="355600" algn="l"/>
              </a:tabLst>
            </a:pPr>
            <a:r>
              <a:rPr sz="2800" spc="-5" dirty="0">
                <a:cs typeface="Times New Roman"/>
              </a:rPr>
              <a:t>RMSE (Root </a:t>
            </a:r>
            <a:r>
              <a:rPr sz="2800" spc="-10" dirty="0">
                <a:cs typeface="Times New Roman"/>
              </a:rPr>
              <a:t>mean </a:t>
            </a:r>
            <a:r>
              <a:rPr sz="2800" spc="-5" dirty="0">
                <a:cs typeface="Times New Roman"/>
              </a:rPr>
              <a:t>square</a:t>
            </a:r>
            <a:r>
              <a:rPr sz="2800" spc="10" dirty="0">
                <a:cs typeface="Times New Roman"/>
              </a:rPr>
              <a:t> </a:t>
            </a:r>
            <a:r>
              <a:rPr sz="2800" spc="-5" dirty="0">
                <a:cs typeface="Times New Roman"/>
              </a:rPr>
              <a:t>error)</a:t>
            </a:r>
            <a:endParaRPr sz="4050" dirty="0">
              <a:cs typeface="Times New Roman"/>
            </a:endParaRPr>
          </a:p>
          <a:p>
            <a:pPr marL="355600" indent="-342900">
              <a:lnSpc>
                <a:spcPct val="150000"/>
              </a:lnSpc>
              <a:buChar char="•"/>
              <a:tabLst>
                <a:tab pos="354965" algn="l"/>
                <a:tab pos="355600" algn="l"/>
              </a:tabLst>
            </a:pPr>
            <a:r>
              <a:rPr sz="2800" spc="-5" dirty="0">
                <a:cs typeface="Times New Roman"/>
              </a:rPr>
              <a:t>MAPE (Mean absolute percent</a:t>
            </a:r>
            <a:r>
              <a:rPr sz="2800" spc="-25" dirty="0">
                <a:cs typeface="Times New Roman"/>
              </a:rPr>
              <a:t> </a:t>
            </a:r>
            <a:r>
              <a:rPr sz="2800" dirty="0">
                <a:cs typeface="Times New Roman"/>
              </a:rPr>
              <a:t>error)</a:t>
            </a:r>
            <a:endParaRPr sz="4050" dirty="0">
              <a:cs typeface="Times New Roman"/>
            </a:endParaRPr>
          </a:p>
          <a:p>
            <a:pPr marL="355600" indent="-342900">
              <a:lnSpc>
                <a:spcPct val="150000"/>
              </a:lnSpc>
              <a:buChar char="•"/>
              <a:tabLst>
                <a:tab pos="354965" algn="l"/>
                <a:tab pos="355600" algn="l"/>
              </a:tabLst>
            </a:pPr>
            <a:r>
              <a:rPr sz="2800" spc="-5" dirty="0">
                <a:cs typeface="Times New Roman"/>
              </a:rPr>
              <a:t>NMSE (Normalized </a:t>
            </a:r>
            <a:r>
              <a:rPr sz="2800" spc="-10" dirty="0">
                <a:cs typeface="Times New Roman"/>
              </a:rPr>
              <a:t>mean </a:t>
            </a:r>
            <a:r>
              <a:rPr sz="2800" spc="-5" dirty="0">
                <a:cs typeface="Times New Roman"/>
              </a:rPr>
              <a:t>square</a:t>
            </a:r>
            <a:r>
              <a:rPr sz="2800" spc="30" dirty="0">
                <a:cs typeface="Times New Roman"/>
              </a:rPr>
              <a:t> </a:t>
            </a:r>
            <a:r>
              <a:rPr sz="2800" spc="-5" dirty="0">
                <a:cs typeface="Times New Roman"/>
              </a:rPr>
              <a:t>error)</a:t>
            </a:r>
            <a:endParaRPr sz="2800" dirty="0">
              <a:cs typeface="Times New Roman"/>
            </a:endParaRPr>
          </a:p>
          <a:p>
            <a:pPr marL="355600" indent="-342900">
              <a:lnSpc>
                <a:spcPct val="150000"/>
              </a:lnSpc>
              <a:spcBef>
                <a:spcPts val="670"/>
              </a:spcBef>
              <a:buChar char="•"/>
              <a:tabLst>
                <a:tab pos="354965" algn="l"/>
                <a:tab pos="355600" algn="l"/>
              </a:tabLst>
            </a:pPr>
            <a:r>
              <a:rPr sz="2800" spc="-10" dirty="0">
                <a:cs typeface="Times New Roman"/>
              </a:rPr>
              <a:t>NMAE </a:t>
            </a:r>
            <a:r>
              <a:rPr sz="2800" spc="-5" dirty="0">
                <a:cs typeface="Times New Roman"/>
              </a:rPr>
              <a:t>(Normalized </a:t>
            </a:r>
            <a:r>
              <a:rPr sz="2800" spc="-10" dirty="0">
                <a:cs typeface="Times New Roman"/>
              </a:rPr>
              <a:t>mean </a:t>
            </a:r>
            <a:r>
              <a:rPr sz="2800" spc="-5" dirty="0">
                <a:cs typeface="Times New Roman"/>
              </a:rPr>
              <a:t>absolute</a:t>
            </a:r>
            <a:r>
              <a:rPr sz="2800" spc="15" dirty="0">
                <a:cs typeface="Times New Roman"/>
              </a:rPr>
              <a:t> </a:t>
            </a:r>
            <a:r>
              <a:rPr sz="2800" dirty="0">
                <a:cs typeface="Times New Roman"/>
              </a:rPr>
              <a:t>error)</a:t>
            </a:r>
          </a:p>
          <a:p>
            <a:pPr marL="355600" indent="-342900">
              <a:lnSpc>
                <a:spcPct val="150000"/>
              </a:lnSpc>
              <a:spcBef>
                <a:spcPts val="675"/>
              </a:spcBef>
              <a:buChar char="•"/>
              <a:tabLst>
                <a:tab pos="354965" algn="l"/>
                <a:tab pos="355600" algn="l"/>
              </a:tabLst>
            </a:pPr>
            <a:r>
              <a:rPr sz="2800" spc="-5" dirty="0">
                <a:cs typeface="Times New Roman"/>
              </a:rPr>
              <a:t>NMAPE (Normalized </a:t>
            </a:r>
            <a:r>
              <a:rPr sz="2800" spc="-10" dirty="0">
                <a:cs typeface="Times New Roman"/>
              </a:rPr>
              <a:t>mean </a:t>
            </a:r>
            <a:r>
              <a:rPr sz="2800" spc="-5" dirty="0">
                <a:cs typeface="Times New Roman"/>
              </a:rPr>
              <a:t>absolute percent</a:t>
            </a:r>
            <a:r>
              <a:rPr sz="2800" spc="50" dirty="0">
                <a:cs typeface="Times New Roman"/>
              </a:rPr>
              <a:t> </a:t>
            </a:r>
            <a:r>
              <a:rPr sz="2800" spc="-5" dirty="0">
                <a:cs typeface="Times New Roman"/>
              </a:rPr>
              <a:t>error)</a:t>
            </a:r>
            <a:endParaRPr sz="2800" dirty="0"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5457788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bject 14">
            <a:extLst>
              <a:ext uri="{FF2B5EF4-FFF2-40B4-BE49-F238E27FC236}">
                <a16:creationId xmlns:a16="http://schemas.microsoft.com/office/drawing/2014/main" id="{42267EA2-EC88-4169-B41E-985AA6440633}"/>
              </a:ext>
            </a:extLst>
          </p:cNvPr>
          <p:cNvSpPr/>
          <p:nvPr/>
        </p:nvSpPr>
        <p:spPr>
          <a:xfrm>
            <a:off x="416164" y="3286760"/>
            <a:ext cx="8636000" cy="357124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Rectangle 27"/>
          <p:cNvSpPr/>
          <p:nvPr/>
        </p:nvSpPr>
        <p:spPr>
          <a:xfrm flipH="1">
            <a:off x="9968248" y="6309360"/>
            <a:ext cx="2223752" cy="548640"/>
          </a:xfrm>
          <a:prstGeom prst="rect">
            <a:avLst/>
          </a:prstGeom>
          <a:solidFill>
            <a:srgbClr val="0C5A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160">
              <a:latin typeface="Roboto Regular"/>
              <a:cs typeface="Roboto Regular"/>
            </a:endParaRPr>
          </a:p>
        </p:txBody>
      </p:sp>
      <p:sp>
        <p:nvSpPr>
          <p:cNvPr id="18437" name="TextBox 28"/>
          <p:cNvSpPr txBox="1">
            <a:spLocks noChangeArrowheads="1"/>
          </p:cNvSpPr>
          <p:nvPr/>
        </p:nvSpPr>
        <p:spPr bwMode="auto">
          <a:xfrm>
            <a:off x="11363326" y="6362700"/>
            <a:ext cx="492443" cy="424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160" dirty="0">
                <a:solidFill>
                  <a:srgbClr val="FFFFFF"/>
                </a:solidFill>
                <a:latin typeface="Roboto Regular"/>
                <a:cs typeface="Roboto Regular"/>
              </a:rPr>
              <a:t>03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2407" y="1"/>
            <a:ext cx="1829593" cy="1293962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557644" y="1135140"/>
            <a:ext cx="11357441" cy="59530"/>
          </a:xfrm>
          <a:prstGeom prst="rect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37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3051230-D0AA-4D5B-ACCB-8B173A7BFF5C}"/>
              </a:ext>
            </a:extLst>
          </p:cNvPr>
          <p:cNvSpPr/>
          <p:nvPr/>
        </p:nvSpPr>
        <p:spPr>
          <a:xfrm>
            <a:off x="11378500" y="5721306"/>
            <a:ext cx="813500" cy="4477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1C6A9CA8-4080-4BFB-A61D-B50E573DC1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EE5310A-7FE1-44DE-8EB6-4C7F021E5EA0}"/>
              </a:ext>
            </a:extLst>
          </p:cNvPr>
          <p:cNvSpPr/>
          <p:nvPr/>
        </p:nvSpPr>
        <p:spPr>
          <a:xfrm>
            <a:off x="557644" y="646982"/>
            <a:ext cx="6096395" cy="58477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sz="3000" dirty="0">
                <a:ln w="0"/>
                <a:solidFill>
                  <a:schemeClr val="accent1">
                    <a:lumMod val="75000"/>
                  </a:schemeClr>
                </a:solidFill>
              </a:rPr>
              <a:t>Issues with Regression on Time</a:t>
            </a:r>
            <a:endParaRPr lang="en-IN" sz="3000" dirty="0">
              <a:ln w="0"/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1" name="Picture 2" descr="Image result for issues">
            <a:extLst>
              <a:ext uri="{FF2B5EF4-FFF2-40B4-BE49-F238E27FC236}">
                <a16:creationId xmlns:a16="http://schemas.microsoft.com/office/drawing/2014/main" id="{6CCAAD1B-1CB7-4045-8CFE-C830E3DB9B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7725" y="1226094"/>
            <a:ext cx="4277360" cy="2406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object 14">
            <a:extLst>
              <a:ext uri="{FF2B5EF4-FFF2-40B4-BE49-F238E27FC236}">
                <a16:creationId xmlns:a16="http://schemas.microsoft.com/office/drawing/2014/main" id="{5843CD3F-3758-4192-9075-7D5FFCA19E48}"/>
              </a:ext>
            </a:extLst>
          </p:cNvPr>
          <p:cNvSpPr txBox="1"/>
          <p:nvPr/>
        </p:nvSpPr>
        <p:spPr>
          <a:xfrm>
            <a:off x="279400" y="1293963"/>
            <a:ext cx="7594600" cy="15927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indent="-342900"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cs typeface="Times New Roman"/>
              </a:rPr>
              <a:t>It </a:t>
            </a:r>
            <a:r>
              <a:rPr sz="2400" spc="-5" dirty="0">
                <a:cs typeface="Times New Roman"/>
              </a:rPr>
              <a:t>is </a:t>
            </a:r>
            <a:r>
              <a:rPr sz="2400" dirty="0">
                <a:cs typeface="Times New Roman"/>
              </a:rPr>
              <a:t>too much of a curve fit for a </a:t>
            </a:r>
            <a:r>
              <a:rPr sz="2400" spc="-5" dirty="0">
                <a:cs typeface="Times New Roman"/>
              </a:rPr>
              <a:t>statistician</a:t>
            </a:r>
            <a:r>
              <a:rPr sz="2400" spc="-40" dirty="0">
                <a:cs typeface="Times New Roman"/>
              </a:rPr>
              <a:t> </a:t>
            </a:r>
            <a:r>
              <a:rPr sz="2400" dirty="0">
                <a:cs typeface="Times New Roman"/>
              </a:rPr>
              <a:t>to</a:t>
            </a:r>
            <a:r>
              <a:rPr lang="en-IN" sz="2400" dirty="0">
                <a:cs typeface="Times New Roman"/>
              </a:rPr>
              <a:t> </a:t>
            </a:r>
            <a:r>
              <a:rPr sz="2400" dirty="0">
                <a:cs typeface="Times New Roman"/>
              </a:rPr>
              <a:t>sleep</a:t>
            </a:r>
            <a:r>
              <a:rPr sz="2400" spc="-85" dirty="0">
                <a:cs typeface="Times New Roman"/>
              </a:rPr>
              <a:t> </a:t>
            </a:r>
            <a:r>
              <a:rPr sz="2400" spc="-5" dirty="0">
                <a:cs typeface="Times New Roman"/>
              </a:rPr>
              <a:t>well</a:t>
            </a:r>
            <a:r>
              <a:rPr lang="en-IN" sz="2400" spc="-5" dirty="0">
                <a:cs typeface="Times New Roman"/>
              </a:rPr>
              <a:t>..</a:t>
            </a:r>
            <a:endParaRPr sz="2400" dirty="0">
              <a:cs typeface="Times New Roman"/>
            </a:endParaRPr>
          </a:p>
          <a:p>
            <a:pPr marL="355600" marR="654050" indent="-342900">
              <a:spcBef>
                <a:spcPts val="865"/>
              </a:spcBef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cs typeface="Times New Roman"/>
              </a:rPr>
              <a:t>If there </a:t>
            </a:r>
            <a:r>
              <a:rPr sz="2400" spc="-5" dirty="0">
                <a:cs typeface="Times New Roman"/>
              </a:rPr>
              <a:t>is </a:t>
            </a:r>
            <a:r>
              <a:rPr sz="2400" dirty="0">
                <a:cs typeface="Times New Roman"/>
              </a:rPr>
              <a:t>no trend or if </a:t>
            </a:r>
            <a:r>
              <a:rPr sz="2400" spc="-5" dirty="0">
                <a:cs typeface="Times New Roman"/>
              </a:rPr>
              <a:t>seasonality </a:t>
            </a:r>
            <a:r>
              <a:rPr sz="2400" dirty="0">
                <a:cs typeface="Times New Roman"/>
              </a:rPr>
              <a:t>and  </a:t>
            </a:r>
            <a:r>
              <a:rPr sz="2400" spc="-5" dirty="0">
                <a:cs typeface="Times New Roman"/>
              </a:rPr>
              <a:t>fluctuations </a:t>
            </a:r>
            <a:r>
              <a:rPr sz="2400" dirty="0">
                <a:cs typeface="Times New Roman"/>
              </a:rPr>
              <a:t>are </a:t>
            </a:r>
            <a:r>
              <a:rPr sz="2400" spc="-5" dirty="0">
                <a:cs typeface="Times New Roman"/>
              </a:rPr>
              <a:t>more important </a:t>
            </a:r>
            <a:r>
              <a:rPr sz="2400" dirty="0">
                <a:cs typeface="Times New Roman"/>
              </a:rPr>
              <a:t>than </a:t>
            </a:r>
            <a:r>
              <a:rPr sz="2400" spc="-5" dirty="0">
                <a:cs typeface="Times New Roman"/>
              </a:rPr>
              <a:t>trend,  </a:t>
            </a:r>
            <a:r>
              <a:rPr sz="2400" dirty="0">
                <a:cs typeface="Times New Roman"/>
              </a:rPr>
              <a:t>then the </a:t>
            </a:r>
            <a:r>
              <a:rPr sz="2400" spc="-5" dirty="0">
                <a:cs typeface="Times New Roman"/>
              </a:rPr>
              <a:t>coefficients </a:t>
            </a:r>
            <a:r>
              <a:rPr sz="2400" dirty="0">
                <a:cs typeface="Times New Roman"/>
              </a:rPr>
              <a:t>behave</a:t>
            </a:r>
            <a:r>
              <a:rPr sz="2400" spc="-45" dirty="0">
                <a:cs typeface="Times New Roman"/>
              </a:rPr>
              <a:t> </a:t>
            </a:r>
            <a:r>
              <a:rPr sz="2400" dirty="0">
                <a:cs typeface="Times New Roman"/>
              </a:rPr>
              <a:t>weirdly</a:t>
            </a:r>
          </a:p>
        </p:txBody>
      </p:sp>
    </p:spTree>
    <p:extLst>
      <p:ext uri="{BB962C8B-B14F-4D97-AF65-F5344CB8AC3E}">
        <p14:creationId xmlns:p14="http://schemas.microsoft.com/office/powerpoint/2010/main" val="33311167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/>
        </p:nvSpPr>
        <p:spPr>
          <a:xfrm flipH="1">
            <a:off x="9968248" y="6309360"/>
            <a:ext cx="2223752" cy="548640"/>
          </a:xfrm>
          <a:prstGeom prst="rect">
            <a:avLst/>
          </a:prstGeom>
          <a:solidFill>
            <a:srgbClr val="0C5A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160">
              <a:latin typeface="Roboto Regular"/>
              <a:cs typeface="Roboto Regular"/>
            </a:endParaRPr>
          </a:p>
        </p:txBody>
      </p:sp>
      <p:sp>
        <p:nvSpPr>
          <p:cNvPr id="18437" name="TextBox 28"/>
          <p:cNvSpPr txBox="1">
            <a:spLocks noChangeArrowheads="1"/>
          </p:cNvSpPr>
          <p:nvPr/>
        </p:nvSpPr>
        <p:spPr bwMode="auto">
          <a:xfrm>
            <a:off x="11363326" y="6362700"/>
            <a:ext cx="492443" cy="424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160" dirty="0">
                <a:solidFill>
                  <a:srgbClr val="FFFFFF"/>
                </a:solidFill>
                <a:latin typeface="Roboto Regular"/>
                <a:cs typeface="Roboto Regular"/>
              </a:rPr>
              <a:t>03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2407" y="1"/>
            <a:ext cx="1829593" cy="1293962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557644" y="1135140"/>
            <a:ext cx="11357441" cy="59530"/>
          </a:xfrm>
          <a:prstGeom prst="rect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37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3051230-D0AA-4D5B-ACCB-8B173A7BFF5C}"/>
              </a:ext>
            </a:extLst>
          </p:cNvPr>
          <p:cNvSpPr/>
          <p:nvPr/>
        </p:nvSpPr>
        <p:spPr>
          <a:xfrm>
            <a:off x="11378500" y="5721306"/>
            <a:ext cx="813500" cy="4477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1C6A9CA8-4080-4BFB-A61D-B50E573DC1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EE5310A-7FE1-44DE-8EB6-4C7F021E5EA0}"/>
              </a:ext>
            </a:extLst>
          </p:cNvPr>
          <p:cNvSpPr/>
          <p:nvPr/>
        </p:nvSpPr>
        <p:spPr>
          <a:xfrm>
            <a:off x="557644" y="646982"/>
            <a:ext cx="9410604" cy="58477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sz="3000" dirty="0">
                <a:ln w="0"/>
                <a:solidFill>
                  <a:schemeClr val="accent1">
                    <a:lumMod val="75000"/>
                  </a:schemeClr>
                </a:solidFill>
              </a:rPr>
              <a:t>Identifying Techniques for Different Processes</a:t>
            </a:r>
            <a:endParaRPr lang="en-IN" sz="3000" dirty="0">
              <a:ln w="0"/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2" name="object 14">
            <a:extLst>
              <a:ext uri="{FF2B5EF4-FFF2-40B4-BE49-F238E27FC236}">
                <a16:creationId xmlns:a16="http://schemas.microsoft.com/office/drawing/2014/main" id="{5843CD3F-3758-4192-9075-7D5FFCA19E48}"/>
              </a:ext>
            </a:extLst>
          </p:cNvPr>
          <p:cNvSpPr txBox="1"/>
          <p:nvPr/>
        </p:nvSpPr>
        <p:spPr>
          <a:xfrm>
            <a:off x="279400" y="1293963"/>
            <a:ext cx="4597400" cy="30982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indent="-342900">
              <a:buChar char="•"/>
              <a:tabLst>
                <a:tab pos="354965" algn="l"/>
                <a:tab pos="355600" algn="l"/>
              </a:tabLst>
            </a:pPr>
            <a:r>
              <a:rPr lang="en-US" sz="2400" dirty="0">
                <a:cs typeface="Times New Roman"/>
              </a:rPr>
              <a:t>We use different techniques for different</a:t>
            </a:r>
            <a:r>
              <a:rPr lang="en-US" sz="2400" spc="-95" dirty="0">
                <a:cs typeface="Times New Roman"/>
              </a:rPr>
              <a:t> </a:t>
            </a:r>
            <a:r>
              <a:rPr lang="en-US" sz="2400" dirty="0">
                <a:cs typeface="Times New Roman"/>
              </a:rPr>
              <a:t>processes</a:t>
            </a:r>
          </a:p>
          <a:p>
            <a:pPr marL="756285" lvl="1" indent="-286385">
              <a:spcBef>
                <a:spcPts val="765"/>
              </a:spcBef>
              <a:buFontTx/>
              <a:buChar char="–"/>
              <a:tabLst>
                <a:tab pos="756920" algn="l"/>
              </a:tabLst>
            </a:pPr>
            <a:r>
              <a:rPr lang="en-US" sz="2400" b="1" dirty="0">
                <a:cs typeface="Times New Roman"/>
              </a:rPr>
              <a:t>Trend</a:t>
            </a:r>
          </a:p>
          <a:p>
            <a:pPr marL="756285" lvl="1" indent="-286385">
              <a:spcBef>
                <a:spcPts val="765"/>
              </a:spcBef>
              <a:buChar char="–"/>
              <a:tabLst>
                <a:tab pos="756920" algn="l"/>
              </a:tabLst>
            </a:pPr>
            <a:r>
              <a:rPr lang="en-US" sz="2400" dirty="0">
                <a:cs typeface="Times New Roman"/>
              </a:rPr>
              <a:t>Seasonality</a:t>
            </a:r>
          </a:p>
          <a:p>
            <a:pPr marL="756285" lvl="1" indent="-286385">
              <a:spcBef>
                <a:spcPts val="765"/>
              </a:spcBef>
              <a:buFontTx/>
              <a:buChar char="–"/>
              <a:tabLst>
                <a:tab pos="756920" algn="l"/>
              </a:tabLst>
            </a:pPr>
            <a:r>
              <a:rPr lang="en-US" sz="2400" dirty="0">
                <a:cs typeface="Times New Roman"/>
              </a:rPr>
              <a:t>Random</a:t>
            </a:r>
            <a:r>
              <a:rPr lang="en-US" sz="2400" spc="-90" dirty="0">
                <a:cs typeface="Times New Roman"/>
              </a:rPr>
              <a:t> </a:t>
            </a:r>
            <a:r>
              <a:rPr lang="en-US" sz="2400" dirty="0">
                <a:cs typeface="Times New Roman"/>
              </a:rPr>
              <a:t>stationary</a:t>
            </a:r>
          </a:p>
          <a:p>
            <a:pPr marL="756285" lvl="1" indent="-286385">
              <a:spcBef>
                <a:spcPts val="765"/>
              </a:spcBef>
              <a:buChar char="–"/>
              <a:tabLst>
                <a:tab pos="756920" algn="l"/>
              </a:tabLst>
            </a:pPr>
            <a:endParaRPr lang="en-US" sz="2400" dirty="0">
              <a:cs typeface="Times New Roman"/>
            </a:endParaRPr>
          </a:p>
          <a:p>
            <a:pPr marL="355600" indent="-342900">
              <a:spcBef>
                <a:spcPts val="770"/>
              </a:spcBef>
              <a:buChar char="•"/>
              <a:tabLst>
                <a:tab pos="354965" algn="l"/>
                <a:tab pos="355600" algn="l"/>
              </a:tabLst>
            </a:pPr>
            <a:r>
              <a:rPr lang="en-US" sz="2400" dirty="0">
                <a:cs typeface="Times New Roman"/>
              </a:rPr>
              <a:t>First we need to identify</a:t>
            </a:r>
            <a:r>
              <a:rPr lang="en-US" sz="2400" spc="-110" dirty="0">
                <a:cs typeface="Times New Roman"/>
              </a:rPr>
              <a:t> </a:t>
            </a:r>
            <a:r>
              <a:rPr lang="en-US" sz="2400" dirty="0">
                <a:cs typeface="Times New Roman"/>
              </a:rPr>
              <a:t>them</a:t>
            </a:r>
          </a:p>
        </p:txBody>
      </p:sp>
      <p:pic>
        <p:nvPicPr>
          <p:cNvPr id="18434" name="Picture 2" descr="Image result for techniques">
            <a:extLst>
              <a:ext uri="{FF2B5EF4-FFF2-40B4-BE49-F238E27FC236}">
                <a16:creationId xmlns:a16="http://schemas.microsoft.com/office/drawing/2014/main" id="{8F138EED-229C-4ED5-B661-43470B36A7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0691" y="5064796"/>
            <a:ext cx="3190642" cy="1793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object 15">
            <a:extLst>
              <a:ext uri="{FF2B5EF4-FFF2-40B4-BE49-F238E27FC236}">
                <a16:creationId xmlns:a16="http://schemas.microsoft.com/office/drawing/2014/main" id="{8D3310AD-C869-46B4-BDAB-5AF7E6AEED4D}"/>
              </a:ext>
            </a:extLst>
          </p:cNvPr>
          <p:cNvSpPr/>
          <p:nvPr/>
        </p:nvSpPr>
        <p:spPr>
          <a:xfrm>
            <a:off x="5080000" y="1293963"/>
            <a:ext cx="6835085" cy="450231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358147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/>
        </p:nvSpPr>
        <p:spPr>
          <a:xfrm flipH="1">
            <a:off x="9968248" y="6309360"/>
            <a:ext cx="2223752" cy="548640"/>
          </a:xfrm>
          <a:prstGeom prst="rect">
            <a:avLst/>
          </a:prstGeom>
          <a:solidFill>
            <a:srgbClr val="0C5A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160">
              <a:latin typeface="Roboto Regular"/>
              <a:cs typeface="Roboto Regular"/>
            </a:endParaRPr>
          </a:p>
        </p:txBody>
      </p:sp>
      <p:sp>
        <p:nvSpPr>
          <p:cNvPr id="18437" name="TextBox 28"/>
          <p:cNvSpPr txBox="1">
            <a:spLocks noChangeArrowheads="1"/>
          </p:cNvSpPr>
          <p:nvPr/>
        </p:nvSpPr>
        <p:spPr bwMode="auto">
          <a:xfrm>
            <a:off x="11363326" y="6362700"/>
            <a:ext cx="492443" cy="424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160" dirty="0">
                <a:solidFill>
                  <a:srgbClr val="FFFFFF"/>
                </a:solidFill>
                <a:latin typeface="Roboto Regular"/>
                <a:cs typeface="Roboto Regular"/>
              </a:rPr>
              <a:t>03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2407" y="1"/>
            <a:ext cx="1829593" cy="1293962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557644" y="1135140"/>
            <a:ext cx="11357441" cy="59530"/>
          </a:xfrm>
          <a:prstGeom prst="rect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37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3051230-D0AA-4D5B-ACCB-8B173A7BFF5C}"/>
              </a:ext>
            </a:extLst>
          </p:cNvPr>
          <p:cNvSpPr/>
          <p:nvPr/>
        </p:nvSpPr>
        <p:spPr>
          <a:xfrm>
            <a:off x="11378500" y="5721306"/>
            <a:ext cx="813500" cy="4477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1C6A9CA8-4080-4BFB-A61D-B50E573DC1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EE5310A-7FE1-44DE-8EB6-4C7F021E5EA0}"/>
              </a:ext>
            </a:extLst>
          </p:cNvPr>
          <p:cNvSpPr/>
          <p:nvPr/>
        </p:nvSpPr>
        <p:spPr>
          <a:xfrm>
            <a:off x="557644" y="646982"/>
            <a:ext cx="11039996" cy="58477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sz="3000" dirty="0">
                <a:ln w="0"/>
                <a:solidFill>
                  <a:schemeClr val="accent1">
                    <a:lumMod val="75000"/>
                  </a:schemeClr>
                </a:solidFill>
              </a:rPr>
              <a:t>Seasonality</a:t>
            </a:r>
            <a:endParaRPr lang="en-IN" sz="3000" dirty="0">
              <a:ln w="0"/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AutoShape 4" descr="Image result for ge stock">
            <a:extLst>
              <a:ext uri="{FF2B5EF4-FFF2-40B4-BE49-F238E27FC236}">
                <a16:creationId xmlns:a16="http://schemas.microsoft.com/office/drawing/2014/main" id="{E3CC1976-4898-4944-A070-558F1E4BC6B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648200" y="2705100"/>
            <a:ext cx="2895600" cy="144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19464" name="Picture 8" descr="Image result for seasonality graph">
            <a:extLst>
              <a:ext uri="{FF2B5EF4-FFF2-40B4-BE49-F238E27FC236}">
                <a16:creationId xmlns:a16="http://schemas.microsoft.com/office/drawing/2014/main" id="{F0595085-6138-4119-8B38-E52955B3CD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644" y="1293963"/>
            <a:ext cx="9211196" cy="5484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58904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/>
        </p:nvSpPr>
        <p:spPr>
          <a:xfrm flipH="1">
            <a:off x="9968248" y="6309360"/>
            <a:ext cx="2223752" cy="548640"/>
          </a:xfrm>
          <a:prstGeom prst="rect">
            <a:avLst/>
          </a:prstGeom>
          <a:solidFill>
            <a:srgbClr val="0C5A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160">
              <a:latin typeface="Roboto Regular"/>
              <a:cs typeface="Roboto Regular"/>
            </a:endParaRPr>
          </a:p>
        </p:txBody>
      </p:sp>
      <p:sp>
        <p:nvSpPr>
          <p:cNvPr id="18437" name="TextBox 28"/>
          <p:cNvSpPr txBox="1">
            <a:spLocks noChangeArrowheads="1"/>
          </p:cNvSpPr>
          <p:nvPr/>
        </p:nvSpPr>
        <p:spPr bwMode="auto">
          <a:xfrm>
            <a:off x="11363326" y="6362700"/>
            <a:ext cx="492443" cy="424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160" dirty="0">
                <a:solidFill>
                  <a:srgbClr val="FFFFFF"/>
                </a:solidFill>
                <a:latin typeface="Roboto Regular"/>
                <a:cs typeface="Roboto Regular"/>
              </a:rPr>
              <a:t>03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2407" y="1"/>
            <a:ext cx="1829593" cy="1293962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557644" y="1135140"/>
            <a:ext cx="11357441" cy="59530"/>
          </a:xfrm>
          <a:prstGeom prst="rect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37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3051230-D0AA-4D5B-ACCB-8B173A7BFF5C}"/>
              </a:ext>
            </a:extLst>
          </p:cNvPr>
          <p:cNvSpPr/>
          <p:nvPr/>
        </p:nvSpPr>
        <p:spPr>
          <a:xfrm>
            <a:off x="11378500" y="5721306"/>
            <a:ext cx="813500" cy="4477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1C6A9CA8-4080-4BFB-A61D-B50E573DC1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EE5310A-7FE1-44DE-8EB6-4C7F021E5EA0}"/>
              </a:ext>
            </a:extLst>
          </p:cNvPr>
          <p:cNvSpPr/>
          <p:nvPr/>
        </p:nvSpPr>
        <p:spPr>
          <a:xfrm>
            <a:off x="557644" y="646982"/>
            <a:ext cx="11039996" cy="58477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sz="3000" dirty="0">
                <a:ln w="0"/>
                <a:solidFill>
                  <a:schemeClr val="accent1">
                    <a:lumMod val="75000"/>
                  </a:schemeClr>
                </a:solidFill>
              </a:rPr>
              <a:t>Trend, Seasonality and Randomness</a:t>
            </a:r>
            <a:endParaRPr lang="en-IN" sz="3000" dirty="0">
              <a:ln w="0"/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AutoShape 4" descr="Image result for ge stock">
            <a:extLst>
              <a:ext uri="{FF2B5EF4-FFF2-40B4-BE49-F238E27FC236}">
                <a16:creationId xmlns:a16="http://schemas.microsoft.com/office/drawing/2014/main" id="{E3CC1976-4898-4944-A070-558F1E4BC6B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648200" y="2705100"/>
            <a:ext cx="2895600" cy="144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065BD69-4D88-4CF7-98EB-9FC1348E8CA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148" t="28741" r="22148" b="13408"/>
          <a:stretch/>
        </p:blipFill>
        <p:spPr>
          <a:xfrm>
            <a:off x="280728" y="1194670"/>
            <a:ext cx="8959791" cy="5424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8383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/>
        </p:nvSpPr>
        <p:spPr>
          <a:xfrm flipH="1">
            <a:off x="9968248" y="6309360"/>
            <a:ext cx="2223752" cy="548640"/>
          </a:xfrm>
          <a:prstGeom prst="rect">
            <a:avLst/>
          </a:prstGeom>
          <a:solidFill>
            <a:srgbClr val="0C5A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160">
              <a:latin typeface="Roboto Regular"/>
              <a:cs typeface="Roboto Regular"/>
            </a:endParaRPr>
          </a:p>
        </p:txBody>
      </p:sp>
      <p:sp>
        <p:nvSpPr>
          <p:cNvPr id="18433" name="TextBox 14"/>
          <p:cNvSpPr txBox="1">
            <a:spLocks noChangeArrowheads="1"/>
          </p:cNvSpPr>
          <p:nvPr/>
        </p:nvSpPr>
        <p:spPr bwMode="auto">
          <a:xfrm>
            <a:off x="557644" y="569590"/>
            <a:ext cx="1584023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>
              <a:defRPr sz="3000">
                <a:ln w="0"/>
                <a:solidFill>
                  <a:schemeClr val="accent1">
                    <a:lumMod val="75000"/>
                  </a:schemeClr>
                </a:solidFill>
              </a:defRPr>
            </a:lvl1pPr>
            <a:lvl2pPr marL="742950" indent="-285750" eaLnBrk="0" hangingPunct="0">
              <a:defRPr sz="2400"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Calibri" charset="0"/>
                <a:ea typeface="ＭＳ Ｐゴシック" charset="0"/>
              </a:defRPr>
            </a:lvl9pPr>
          </a:lstStyle>
          <a:p>
            <a:r>
              <a:rPr lang="en-US" dirty="0"/>
              <a:t>Contents</a:t>
            </a:r>
          </a:p>
        </p:txBody>
      </p:sp>
      <p:sp>
        <p:nvSpPr>
          <p:cNvPr id="18437" name="TextBox 28"/>
          <p:cNvSpPr txBox="1">
            <a:spLocks noChangeArrowheads="1"/>
          </p:cNvSpPr>
          <p:nvPr/>
        </p:nvSpPr>
        <p:spPr bwMode="auto">
          <a:xfrm>
            <a:off x="11363326" y="6362700"/>
            <a:ext cx="492443" cy="424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160" dirty="0">
                <a:solidFill>
                  <a:srgbClr val="FFFFFF"/>
                </a:solidFill>
                <a:latin typeface="Roboto Regular"/>
                <a:cs typeface="Roboto Regular"/>
              </a:rPr>
              <a:t>03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2407" y="1"/>
            <a:ext cx="1829593" cy="1293962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557644" y="1135140"/>
            <a:ext cx="11357441" cy="59530"/>
          </a:xfrm>
          <a:prstGeom prst="rect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37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3051230-D0AA-4D5B-ACCB-8B173A7BFF5C}"/>
              </a:ext>
            </a:extLst>
          </p:cNvPr>
          <p:cNvSpPr/>
          <p:nvPr/>
        </p:nvSpPr>
        <p:spPr>
          <a:xfrm>
            <a:off x="11378500" y="5721306"/>
            <a:ext cx="813500" cy="4477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1C6A9CA8-4080-4BFB-A61D-B50E573DC1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B0E23B3B-8D1E-4D3B-B76A-6229A41CFE5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41635773"/>
              </p:ext>
            </p:extLst>
          </p:nvPr>
        </p:nvGraphicFramePr>
        <p:xfrm>
          <a:off x="660400" y="1194670"/>
          <a:ext cx="8524240" cy="55676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2532960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/>
        </p:nvSpPr>
        <p:spPr>
          <a:xfrm flipH="1">
            <a:off x="9968248" y="6309360"/>
            <a:ext cx="2223752" cy="548640"/>
          </a:xfrm>
          <a:prstGeom prst="rect">
            <a:avLst/>
          </a:prstGeom>
          <a:solidFill>
            <a:srgbClr val="0C5A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160">
              <a:latin typeface="Roboto Regular"/>
              <a:cs typeface="Roboto Regular"/>
            </a:endParaRPr>
          </a:p>
        </p:txBody>
      </p:sp>
      <p:sp>
        <p:nvSpPr>
          <p:cNvPr id="18437" name="TextBox 28"/>
          <p:cNvSpPr txBox="1">
            <a:spLocks noChangeArrowheads="1"/>
          </p:cNvSpPr>
          <p:nvPr/>
        </p:nvSpPr>
        <p:spPr bwMode="auto">
          <a:xfrm>
            <a:off x="11363326" y="6362700"/>
            <a:ext cx="492443" cy="424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160" dirty="0">
                <a:solidFill>
                  <a:srgbClr val="FFFFFF"/>
                </a:solidFill>
                <a:latin typeface="Roboto Regular"/>
                <a:cs typeface="Roboto Regular"/>
              </a:rPr>
              <a:t>03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2407" y="1"/>
            <a:ext cx="1829593" cy="1293962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557644" y="1135140"/>
            <a:ext cx="11357441" cy="59530"/>
          </a:xfrm>
          <a:prstGeom prst="rect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37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3051230-D0AA-4D5B-ACCB-8B173A7BFF5C}"/>
              </a:ext>
            </a:extLst>
          </p:cNvPr>
          <p:cNvSpPr/>
          <p:nvPr/>
        </p:nvSpPr>
        <p:spPr>
          <a:xfrm>
            <a:off x="11378500" y="5721306"/>
            <a:ext cx="813500" cy="4477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1C6A9CA8-4080-4BFB-A61D-B50E573DC1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EE5310A-7FE1-44DE-8EB6-4C7F021E5EA0}"/>
              </a:ext>
            </a:extLst>
          </p:cNvPr>
          <p:cNvSpPr/>
          <p:nvPr/>
        </p:nvSpPr>
        <p:spPr>
          <a:xfrm>
            <a:off x="557644" y="646982"/>
            <a:ext cx="11039996" cy="52322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IN" sz="3000" dirty="0">
                <a:ln w="0"/>
                <a:solidFill>
                  <a:schemeClr val="accent1">
                    <a:lumMod val="75000"/>
                  </a:schemeClr>
                </a:solidFill>
              </a:rPr>
              <a:t>Autocorrelation and partial autocorrelation</a:t>
            </a:r>
          </a:p>
        </p:txBody>
      </p:sp>
      <p:sp>
        <p:nvSpPr>
          <p:cNvPr id="12" name="object 14">
            <a:extLst>
              <a:ext uri="{FF2B5EF4-FFF2-40B4-BE49-F238E27FC236}">
                <a16:creationId xmlns:a16="http://schemas.microsoft.com/office/drawing/2014/main" id="{5843CD3F-3758-4192-9075-7D5FFCA19E48}"/>
              </a:ext>
            </a:extLst>
          </p:cNvPr>
          <p:cNvSpPr txBox="1"/>
          <p:nvPr/>
        </p:nvSpPr>
        <p:spPr>
          <a:xfrm>
            <a:off x="279400" y="1293963"/>
            <a:ext cx="4597400" cy="21544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indent="-342900">
              <a:buChar char="•"/>
              <a:tabLst>
                <a:tab pos="354965" algn="l"/>
                <a:tab pos="355600" algn="l"/>
              </a:tabLst>
            </a:pPr>
            <a:r>
              <a:rPr lang="en-US" sz="2400" dirty="0">
                <a:cs typeface="Times New Roman"/>
              </a:rPr>
              <a:t>We use different techniques for different</a:t>
            </a:r>
            <a:r>
              <a:rPr lang="en-US" sz="2400" spc="-95" dirty="0">
                <a:cs typeface="Times New Roman"/>
              </a:rPr>
              <a:t> </a:t>
            </a:r>
            <a:r>
              <a:rPr lang="en-US" sz="2400" dirty="0">
                <a:cs typeface="Times New Roman"/>
              </a:rPr>
              <a:t>processes</a:t>
            </a:r>
          </a:p>
          <a:p>
            <a:pPr marL="756285" lvl="1" indent="-286385">
              <a:spcBef>
                <a:spcPts val="770"/>
              </a:spcBef>
              <a:buChar char="–"/>
              <a:tabLst>
                <a:tab pos="756920" algn="l"/>
              </a:tabLst>
            </a:pPr>
            <a:r>
              <a:rPr lang="en-US" sz="2400" dirty="0">
                <a:cs typeface="Times New Roman"/>
              </a:rPr>
              <a:t>Random</a:t>
            </a:r>
            <a:r>
              <a:rPr lang="en-US" sz="2400" spc="-90" dirty="0">
                <a:cs typeface="Times New Roman"/>
              </a:rPr>
              <a:t> </a:t>
            </a:r>
            <a:r>
              <a:rPr lang="en-US" sz="2400" dirty="0">
                <a:cs typeface="Times New Roman"/>
              </a:rPr>
              <a:t>stationary</a:t>
            </a:r>
          </a:p>
          <a:p>
            <a:pPr marL="756285" lvl="1" indent="-286385">
              <a:spcBef>
                <a:spcPts val="765"/>
              </a:spcBef>
              <a:buChar char="–"/>
              <a:tabLst>
                <a:tab pos="756920" algn="l"/>
              </a:tabLst>
            </a:pPr>
            <a:r>
              <a:rPr lang="en-US" sz="2400" dirty="0">
                <a:cs typeface="Times New Roman"/>
              </a:rPr>
              <a:t>Seasonal</a:t>
            </a:r>
          </a:p>
          <a:p>
            <a:pPr marL="756285" lvl="1" indent="-286385">
              <a:spcBef>
                <a:spcPts val="765"/>
              </a:spcBef>
              <a:buChar char="–"/>
              <a:tabLst>
                <a:tab pos="756920" algn="l"/>
              </a:tabLst>
            </a:pPr>
            <a:r>
              <a:rPr lang="en-US" sz="2400" dirty="0">
                <a:cs typeface="Times New Roman"/>
              </a:rPr>
              <a:t>Trend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93A4110-DA1C-4557-B59A-142E45338E7C}"/>
              </a:ext>
            </a:extLst>
          </p:cNvPr>
          <p:cNvSpPr/>
          <p:nvPr/>
        </p:nvSpPr>
        <p:spPr>
          <a:xfrm>
            <a:off x="184731" y="3767316"/>
            <a:ext cx="12007269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5600" marR="5080" indent="-342900">
              <a:buChar char="•"/>
              <a:tabLst>
                <a:tab pos="354965" algn="l"/>
                <a:tab pos="355600" algn="l"/>
              </a:tabLst>
            </a:pPr>
            <a:r>
              <a:rPr lang="en-US" sz="2400" spc="-5" dirty="0">
                <a:cs typeface="Times New Roman"/>
              </a:rPr>
              <a:t>In descriptive statistics covered earlier (central tendencies,  </a:t>
            </a:r>
            <a:r>
              <a:rPr lang="en-US" sz="2400" spc="-10" dirty="0">
                <a:cs typeface="Times New Roman"/>
              </a:rPr>
              <a:t>measures </a:t>
            </a:r>
            <a:r>
              <a:rPr lang="en-US" sz="2400" spc="-5" dirty="0">
                <a:cs typeface="Times New Roman"/>
              </a:rPr>
              <a:t>of variability, skewness, </a:t>
            </a:r>
            <a:r>
              <a:rPr lang="en-US" sz="2400" dirty="0">
                <a:cs typeface="Times New Roman"/>
              </a:rPr>
              <a:t>kurtosis, distributions,  </a:t>
            </a:r>
            <a:r>
              <a:rPr lang="en-US" sz="2400" spc="-5" dirty="0">
                <a:cs typeface="Times New Roman"/>
              </a:rPr>
              <a:t>correlations, etc.), </a:t>
            </a:r>
            <a:r>
              <a:rPr lang="en-US" sz="2400" dirty="0">
                <a:cs typeface="Times New Roman"/>
              </a:rPr>
              <a:t>the </a:t>
            </a:r>
            <a:r>
              <a:rPr lang="en-US" sz="2400" spc="-5" dirty="0">
                <a:cs typeface="Times New Roman"/>
              </a:rPr>
              <a:t>order </a:t>
            </a:r>
            <a:r>
              <a:rPr lang="en-US" sz="2400" dirty="0">
                <a:cs typeface="Times New Roman"/>
              </a:rPr>
              <a:t>of </a:t>
            </a:r>
            <a:r>
              <a:rPr lang="en-US" sz="2400" spc="-5" dirty="0">
                <a:cs typeface="Times New Roman"/>
              </a:rPr>
              <a:t>observations in the data </a:t>
            </a:r>
            <a:r>
              <a:rPr lang="en-US" sz="2400" spc="-10" dirty="0">
                <a:cs typeface="Times New Roman"/>
              </a:rPr>
              <a:t>was </a:t>
            </a:r>
            <a:r>
              <a:rPr lang="en-US" sz="2400" spc="-5" dirty="0">
                <a:cs typeface="Times New Roman"/>
              </a:rPr>
              <a:t>of no  consequence.</a:t>
            </a:r>
            <a:endParaRPr lang="en-US" sz="2400" dirty="0">
              <a:cs typeface="Times New Roman"/>
            </a:endParaRPr>
          </a:p>
          <a:p>
            <a:pPr>
              <a:spcBef>
                <a:spcPts val="45"/>
              </a:spcBef>
              <a:buFont typeface="Times New Roman"/>
              <a:buChar char="•"/>
            </a:pPr>
            <a:endParaRPr lang="en-US" sz="4000" dirty="0">
              <a:cs typeface="Times New Roman"/>
            </a:endParaRPr>
          </a:p>
          <a:p>
            <a:pPr marL="355600" marR="57785" indent="-342900">
              <a:buChar char="•"/>
              <a:tabLst>
                <a:tab pos="354965" algn="l"/>
                <a:tab pos="355600" algn="l"/>
              </a:tabLst>
            </a:pPr>
            <a:r>
              <a:rPr lang="en-US" sz="2400" spc="-5" dirty="0">
                <a:cs typeface="Times New Roman"/>
              </a:rPr>
              <a:t>In </a:t>
            </a:r>
            <a:r>
              <a:rPr lang="en-US" sz="2400" spc="-10" dirty="0">
                <a:cs typeface="Times New Roman"/>
              </a:rPr>
              <a:t>time </a:t>
            </a:r>
            <a:r>
              <a:rPr lang="en-US" sz="2400" spc="-5" dirty="0">
                <a:cs typeface="Times New Roman"/>
              </a:rPr>
              <a:t>series descriptive statistics, order of observations is </a:t>
            </a:r>
            <a:r>
              <a:rPr lang="en-US" sz="2400" dirty="0">
                <a:cs typeface="Times New Roman"/>
              </a:rPr>
              <a:t>of  </a:t>
            </a:r>
            <a:r>
              <a:rPr lang="en-US" sz="2400" spc="-5" dirty="0">
                <a:cs typeface="Times New Roman"/>
              </a:rPr>
              <a:t>primary importance </a:t>
            </a:r>
            <a:r>
              <a:rPr lang="en-US" sz="2400" spc="-10" dirty="0">
                <a:cs typeface="Times New Roman"/>
              </a:rPr>
              <a:t>and </a:t>
            </a:r>
            <a:r>
              <a:rPr lang="en-US" sz="2400" spc="-5" dirty="0">
                <a:cs typeface="Times New Roman"/>
              </a:rPr>
              <a:t>so autocorrelations, etc. play a vital role  in </a:t>
            </a:r>
            <a:r>
              <a:rPr lang="en-US" sz="2400" dirty="0">
                <a:cs typeface="Times New Roman"/>
              </a:rPr>
              <a:t>identifying the </a:t>
            </a:r>
            <a:r>
              <a:rPr lang="en-US" sz="2400" spc="-5" dirty="0">
                <a:cs typeface="Times New Roman"/>
              </a:rPr>
              <a:t>models and their</a:t>
            </a:r>
            <a:r>
              <a:rPr lang="en-US" sz="2400" spc="-60" dirty="0">
                <a:cs typeface="Times New Roman"/>
              </a:rPr>
              <a:t> </a:t>
            </a:r>
            <a:r>
              <a:rPr lang="en-US" sz="2400" spc="-5" dirty="0">
                <a:cs typeface="Times New Roman"/>
              </a:rPr>
              <a:t>characteristics.</a:t>
            </a:r>
            <a:endParaRPr lang="en-US" sz="2400" dirty="0"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9252595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/>
        </p:nvSpPr>
        <p:spPr>
          <a:xfrm flipH="1">
            <a:off x="9968248" y="6309360"/>
            <a:ext cx="2223752" cy="548640"/>
          </a:xfrm>
          <a:prstGeom prst="rect">
            <a:avLst/>
          </a:prstGeom>
          <a:solidFill>
            <a:srgbClr val="0C5A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160">
              <a:latin typeface="Roboto Regular"/>
              <a:cs typeface="Roboto Regular"/>
            </a:endParaRPr>
          </a:p>
        </p:txBody>
      </p:sp>
      <p:sp>
        <p:nvSpPr>
          <p:cNvPr id="18437" name="TextBox 28"/>
          <p:cNvSpPr txBox="1">
            <a:spLocks noChangeArrowheads="1"/>
          </p:cNvSpPr>
          <p:nvPr/>
        </p:nvSpPr>
        <p:spPr bwMode="auto">
          <a:xfrm>
            <a:off x="11363326" y="6362700"/>
            <a:ext cx="492443" cy="424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160" dirty="0">
                <a:solidFill>
                  <a:srgbClr val="FFFFFF"/>
                </a:solidFill>
                <a:latin typeface="Roboto Regular"/>
                <a:cs typeface="Roboto Regular"/>
              </a:rPr>
              <a:t>03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2407" y="1"/>
            <a:ext cx="1829593" cy="1293962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557644" y="1135140"/>
            <a:ext cx="11357441" cy="59530"/>
          </a:xfrm>
          <a:prstGeom prst="rect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37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3051230-D0AA-4D5B-ACCB-8B173A7BFF5C}"/>
              </a:ext>
            </a:extLst>
          </p:cNvPr>
          <p:cNvSpPr/>
          <p:nvPr/>
        </p:nvSpPr>
        <p:spPr>
          <a:xfrm>
            <a:off x="11378500" y="5721306"/>
            <a:ext cx="813500" cy="4477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1C6A9CA8-4080-4BFB-A61D-B50E573DC1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EE5310A-7FE1-44DE-8EB6-4C7F021E5EA0}"/>
              </a:ext>
            </a:extLst>
          </p:cNvPr>
          <p:cNvSpPr/>
          <p:nvPr/>
        </p:nvSpPr>
        <p:spPr>
          <a:xfrm>
            <a:off x="557644" y="646982"/>
            <a:ext cx="11039996" cy="58477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sz="3000" dirty="0">
                <a:ln w="0"/>
                <a:solidFill>
                  <a:schemeClr val="accent1">
                    <a:lumMod val="75000"/>
                  </a:schemeClr>
                </a:solidFill>
              </a:rPr>
              <a:t>Autocorrelation (ACF) and Partial ACF (PACF)</a:t>
            </a:r>
            <a:endParaRPr lang="en-IN" sz="3000" dirty="0">
              <a:ln w="0"/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1" name="object 15">
            <a:extLst>
              <a:ext uri="{FF2B5EF4-FFF2-40B4-BE49-F238E27FC236}">
                <a16:creationId xmlns:a16="http://schemas.microsoft.com/office/drawing/2014/main" id="{B2DADB6B-7E06-4304-A81A-E941767554BD}"/>
              </a:ext>
            </a:extLst>
          </p:cNvPr>
          <p:cNvSpPr/>
          <p:nvPr/>
        </p:nvSpPr>
        <p:spPr>
          <a:xfrm>
            <a:off x="3266313" y="4951730"/>
            <a:ext cx="77470" cy="0"/>
          </a:xfrm>
          <a:custGeom>
            <a:avLst/>
            <a:gdLst/>
            <a:ahLst/>
            <a:cxnLst/>
            <a:rect l="l" t="t" r="r" b="b"/>
            <a:pathLst>
              <a:path w="77470">
                <a:moveTo>
                  <a:pt x="0" y="0"/>
                </a:moveTo>
                <a:lnTo>
                  <a:pt x="77342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6">
            <a:extLst>
              <a:ext uri="{FF2B5EF4-FFF2-40B4-BE49-F238E27FC236}">
                <a16:creationId xmlns:a16="http://schemas.microsoft.com/office/drawing/2014/main" id="{0D1F70CF-1852-4B19-80D7-3EB692B064FE}"/>
              </a:ext>
            </a:extLst>
          </p:cNvPr>
          <p:cNvSpPr/>
          <p:nvPr/>
        </p:nvSpPr>
        <p:spPr>
          <a:xfrm>
            <a:off x="3329241" y="4640580"/>
            <a:ext cx="0" cy="304800"/>
          </a:xfrm>
          <a:custGeom>
            <a:avLst/>
            <a:gdLst/>
            <a:ahLst/>
            <a:cxnLst/>
            <a:rect l="l" t="t" r="r" b="b"/>
            <a:pathLst>
              <a:path h="304800">
                <a:moveTo>
                  <a:pt x="0" y="0"/>
                </a:moveTo>
                <a:lnTo>
                  <a:pt x="0" y="304800"/>
                </a:lnTo>
              </a:path>
            </a:pathLst>
          </a:custGeom>
          <a:ln w="2882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7">
            <a:extLst>
              <a:ext uri="{FF2B5EF4-FFF2-40B4-BE49-F238E27FC236}">
                <a16:creationId xmlns:a16="http://schemas.microsoft.com/office/drawing/2014/main" id="{F0FCB670-ECD6-42B4-BA2F-8404531B327C}"/>
              </a:ext>
            </a:extLst>
          </p:cNvPr>
          <p:cNvSpPr/>
          <p:nvPr/>
        </p:nvSpPr>
        <p:spPr>
          <a:xfrm>
            <a:off x="3266313" y="4634230"/>
            <a:ext cx="77470" cy="0"/>
          </a:xfrm>
          <a:custGeom>
            <a:avLst/>
            <a:gdLst/>
            <a:ahLst/>
            <a:cxnLst/>
            <a:rect l="l" t="t" r="r" b="b"/>
            <a:pathLst>
              <a:path w="77470">
                <a:moveTo>
                  <a:pt x="0" y="0"/>
                </a:moveTo>
                <a:lnTo>
                  <a:pt x="77342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8">
            <a:extLst>
              <a:ext uri="{FF2B5EF4-FFF2-40B4-BE49-F238E27FC236}">
                <a16:creationId xmlns:a16="http://schemas.microsoft.com/office/drawing/2014/main" id="{E1E33AAF-DC3A-4DC7-8109-FDBB0A5D9A1F}"/>
              </a:ext>
            </a:extLst>
          </p:cNvPr>
          <p:cNvSpPr/>
          <p:nvPr/>
        </p:nvSpPr>
        <p:spPr>
          <a:xfrm>
            <a:off x="2848736" y="4951730"/>
            <a:ext cx="77470" cy="0"/>
          </a:xfrm>
          <a:custGeom>
            <a:avLst/>
            <a:gdLst/>
            <a:ahLst/>
            <a:cxnLst/>
            <a:rect l="l" t="t" r="r" b="b"/>
            <a:pathLst>
              <a:path w="77469">
                <a:moveTo>
                  <a:pt x="0" y="0"/>
                </a:moveTo>
                <a:lnTo>
                  <a:pt x="77343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9">
            <a:extLst>
              <a:ext uri="{FF2B5EF4-FFF2-40B4-BE49-F238E27FC236}">
                <a16:creationId xmlns:a16="http://schemas.microsoft.com/office/drawing/2014/main" id="{ED8696AB-8C8B-4362-B561-C838B7FD363D}"/>
              </a:ext>
            </a:extLst>
          </p:cNvPr>
          <p:cNvSpPr/>
          <p:nvPr/>
        </p:nvSpPr>
        <p:spPr>
          <a:xfrm>
            <a:off x="2863151" y="4640580"/>
            <a:ext cx="0" cy="304800"/>
          </a:xfrm>
          <a:custGeom>
            <a:avLst/>
            <a:gdLst/>
            <a:ahLst/>
            <a:cxnLst/>
            <a:rect l="l" t="t" r="r" b="b"/>
            <a:pathLst>
              <a:path h="304800">
                <a:moveTo>
                  <a:pt x="0" y="0"/>
                </a:moveTo>
                <a:lnTo>
                  <a:pt x="0" y="304800"/>
                </a:lnTo>
              </a:path>
            </a:pathLst>
          </a:custGeom>
          <a:ln w="288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20">
            <a:extLst>
              <a:ext uri="{FF2B5EF4-FFF2-40B4-BE49-F238E27FC236}">
                <a16:creationId xmlns:a16="http://schemas.microsoft.com/office/drawing/2014/main" id="{52F83379-8874-4507-BE7B-9A42CEC2A087}"/>
              </a:ext>
            </a:extLst>
          </p:cNvPr>
          <p:cNvSpPr/>
          <p:nvPr/>
        </p:nvSpPr>
        <p:spPr>
          <a:xfrm>
            <a:off x="2848736" y="4634230"/>
            <a:ext cx="77470" cy="0"/>
          </a:xfrm>
          <a:custGeom>
            <a:avLst/>
            <a:gdLst/>
            <a:ahLst/>
            <a:cxnLst/>
            <a:rect l="l" t="t" r="r" b="b"/>
            <a:pathLst>
              <a:path w="77469">
                <a:moveTo>
                  <a:pt x="0" y="0"/>
                </a:moveTo>
                <a:lnTo>
                  <a:pt x="77343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21">
            <a:extLst>
              <a:ext uri="{FF2B5EF4-FFF2-40B4-BE49-F238E27FC236}">
                <a16:creationId xmlns:a16="http://schemas.microsoft.com/office/drawing/2014/main" id="{7D071CC0-61FA-4A74-AFC6-0A39FB8067F9}"/>
              </a:ext>
            </a:extLst>
          </p:cNvPr>
          <p:cNvSpPr txBox="1"/>
          <p:nvPr/>
        </p:nvSpPr>
        <p:spPr>
          <a:xfrm>
            <a:off x="2921761" y="4539360"/>
            <a:ext cx="327660" cy="7386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800" spc="-95" dirty="0">
                <a:latin typeface="Cambria Math"/>
                <a:cs typeface="Cambria Math"/>
              </a:rPr>
              <a:t>𝑦</a:t>
            </a:r>
            <a:r>
              <a:rPr sz="3000" spc="412" baseline="-16666" dirty="0">
                <a:latin typeface="Cambria Math"/>
                <a:cs typeface="Cambria Math"/>
              </a:rPr>
              <a:t>𝑡</a:t>
            </a:r>
            <a:endParaRPr sz="3000" baseline="-16666" dirty="0">
              <a:latin typeface="Cambria Math"/>
              <a:cs typeface="Cambria Math"/>
            </a:endParaRPr>
          </a:p>
        </p:txBody>
      </p:sp>
      <p:sp>
        <p:nvSpPr>
          <p:cNvPr id="21" name="object 22">
            <a:extLst>
              <a:ext uri="{FF2B5EF4-FFF2-40B4-BE49-F238E27FC236}">
                <a16:creationId xmlns:a16="http://schemas.microsoft.com/office/drawing/2014/main" id="{752677D6-CE45-4A09-A27B-34AB2E39CB75}"/>
              </a:ext>
            </a:extLst>
          </p:cNvPr>
          <p:cNvSpPr txBox="1"/>
          <p:nvPr/>
        </p:nvSpPr>
        <p:spPr>
          <a:xfrm>
            <a:off x="4866767" y="4489832"/>
            <a:ext cx="182245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000" spc="180" dirty="0">
                <a:latin typeface="Cambria Math"/>
                <a:cs typeface="Cambria Math"/>
              </a:rPr>
              <a:t>𝑘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22" name="object 23">
            <a:extLst>
              <a:ext uri="{FF2B5EF4-FFF2-40B4-BE49-F238E27FC236}">
                <a16:creationId xmlns:a16="http://schemas.microsoft.com/office/drawing/2014/main" id="{CD9DD145-A63C-4939-9D44-06E71813DC37}"/>
              </a:ext>
            </a:extLst>
          </p:cNvPr>
          <p:cNvSpPr/>
          <p:nvPr/>
        </p:nvSpPr>
        <p:spPr>
          <a:xfrm>
            <a:off x="6430136" y="4951730"/>
            <a:ext cx="77470" cy="0"/>
          </a:xfrm>
          <a:custGeom>
            <a:avLst/>
            <a:gdLst/>
            <a:ahLst/>
            <a:cxnLst/>
            <a:rect l="l" t="t" r="r" b="b"/>
            <a:pathLst>
              <a:path w="77470">
                <a:moveTo>
                  <a:pt x="0" y="0"/>
                </a:moveTo>
                <a:lnTo>
                  <a:pt x="77342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4">
            <a:extLst>
              <a:ext uri="{FF2B5EF4-FFF2-40B4-BE49-F238E27FC236}">
                <a16:creationId xmlns:a16="http://schemas.microsoft.com/office/drawing/2014/main" id="{DE654CC9-89F2-49A8-A1EF-90E618B50684}"/>
              </a:ext>
            </a:extLst>
          </p:cNvPr>
          <p:cNvSpPr/>
          <p:nvPr/>
        </p:nvSpPr>
        <p:spPr>
          <a:xfrm>
            <a:off x="6493065" y="4640580"/>
            <a:ext cx="0" cy="304800"/>
          </a:xfrm>
          <a:custGeom>
            <a:avLst/>
            <a:gdLst/>
            <a:ahLst/>
            <a:cxnLst/>
            <a:rect l="l" t="t" r="r" b="b"/>
            <a:pathLst>
              <a:path h="304800">
                <a:moveTo>
                  <a:pt x="0" y="0"/>
                </a:moveTo>
                <a:lnTo>
                  <a:pt x="0" y="304800"/>
                </a:lnTo>
              </a:path>
            </a:pathLst>
          </a:custGeom>
          <a:ln w="2882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5">
            <a:extLst>
              <a:ext uri="{FF2B5EF4-FFF2-40B4-BE49-F238E27FC236}">
                <a16:creationId xmlns:a16="http://schemas.microsoft.com/office/drawing/2014/main" id="{A71D705C-C37C-4084-A8EA-CCE9CEBEFE45}"/>
              </a:ext>
            </a:extLst>
          </p:cNvPr>
          <p:cNvSpPr/>
          <p:nvPr/>
        </p:nvSpPr>
        <p:spPr>
          <a:xfrm>
            <a:off x="6430136" y="4634230"/>
            <a:ext cx="77470" cy="0"/>
          </a:xfrm>
          <a:custGeom>
            <a:avLst/>
            <a:gdLst/>
            <a:ahLst/>
            <a:cxnLst/>
            <a:rect l="l" t="t" r="r" b="b"/>
            <a:pathLst>
              <a:path w="77470">
                <a:moveTo>
                  <a:pt x="0" y="0"/>
                </a:moveTo>
                <a:lnTo>
                  <a:pt x="77342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6">
            <a:extLst>
              <a:ext uri="{FF2B5EF4-FFF2-40B4-BE49-F238E27FC236}">
                <a16:creationId xmlns:a16="http://schemas.microsoft.com/office/drawing/2014/main" id="{32C3966E-498E-4A40-AD5F-AB0A4974139C}"/>
              </a:ext>
            </a:extLst>
          </p:cNvPr>
          <p:cNvSpPr/>
          <p:nvPr/>
        </p:nvSpPr>
        <p:spPr>
          <a:xfrm>
            <a:off x="5724525" y="4951730"/>
            <a:ext cx="77470" cy="0"/>
          </a:xfrm>
          <a:custGeom>
            <a:avLst/>
            <a:gdLst/>
            <a:ahLst/>
            <a:cxnLst/>
            <a:rect l="l" t="t" r="r" b="b"/>
            <a:pathLst>
              <a:path w="77470">
                <a:moveTo>
                  <a:pt x="0" y="0"/>
                </a:moveTo>
                <a:lnTo>
                  <a:pt x="77342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7">
            <a:extLst>
              <a:ext uri="{FF2B5EF4-FFF2-40B4-BE49-F238E27FC236}">
                <a16:creationId xmlns:a16="http://schemas.microsoft.com/office/drawing/2014/main" id="{4279B160-87E5-42B3-9007-9543F0AF9271}"/>
              </a:ext>
            </a:extLst>
          </p:cNvPr>
          <p:cNvSpPr/>
          <p:nvPr/>
        </p:nvSpPr>
        <p:spPr>
          <a:xfrm>
            <a:off x="5738939" y="4640580"/>
            <a:ext cx="0" cy="304800"/>
          </a:xfrm>
          <a:custGeom>
            <a:avLst/>
            <a:gdLst/>
            <a:ahLst/>
            <a:cxnLst/>
            <a:rect l="l" t="t" r="r" b="b"/>
            <a:pathLst>
              <a:path h="304800">
                <a:moveTo>
                  <a:pt x="0" y="0"/>
                </a:moveTo>
                <a:lnTo>
                  <a:pt x="0" y="304800"/>
                </a:lnTo>
              </a:path>
            </a:pathLst>
          </a:custGeom>
          <a:ln w="2882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8">
            <a:extLst>
              <a:ext uri="{FF2B5EF4-FFF2-40B4-BE49-F238E27FC236}">
                <a16:creationId xmlns:a16="http://schemas.microsoft.com/office/drawing/2014/main" id="{D8BD8931-BA1F-459E-88F8-A5B9738F74FA}"/>
              </a:ext>
            </a:extLst>
          </p:cNvPr>
          <p:cNvSpPr/>
          <p:nvPr/>
        </p:nvSpPr>
        <p:spPr>
          <a:xfrm>
            <a:off x="5724525" y="4634230"/>
            <a:ext cx="77470" cy="0"/>
          </a:xfrm>
          <a:custGeom>
            <a:avLst/>
            <a:gdLst/>
            <a:ahLst/>
            <a:cxnLst/>
            <a:rect l="l" t="t" r="r" b="b"/>
            <a:pathLst>
              <a:path w="77470">
                <a:moveTo>
                  <a:pt x="0" y="0"/>
                </a:moveTo>
                <a:lnTo>
                  <a:pt x="77342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>
            <a:extLst>
              <a:ext uri="{FF2B5EF4-FFF2-40B4-BE49-F238E27FC236}">
                <a16:creationId xmlns:a16="http://schemas.microsoft.com/office/drawing/2014/main" id="{994D16D0-35C0-42E8-BE01-2176EB8E4FF5}"/>
              </a:ext>
            </a:extLst>
          </p:cNvPr>
          <p:cNvSpPr txBox="1"/>
          <p:nvPr/>
        </p:nvSpPr>
        <p:spPr>
          <a:xfrm>
            <a:off x="3469258" y="4539360"/>
            <a:ext cx="4099941" cy="7386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tabLst>
                <a:tab pos="2341245" algn="l"/>
              </a:tabLst>
            </a:pPr>
            <a:r>
              <a:rPr sz="2800" spc="-5" dirty="0">
                <a:latin typeface="Cambria Math"/>
                <a:cs typeface="Cambria Math"/>
              </a:rPr>
              <a:t>=</a:t>
            </a:r>
            <a:r>
              <a:rPr sz="2800" spc="150" dirty="0">
                <a:latin typeface="Cambria Math"/>
                <a:cs typeface="Cambria Math"/>
              </a:rPr>
              <a:t> </a:t>
            </a:r>
            <a:r>
              <a:rPr sz="2800" spc="-190" dirty="0">
                <a:latin typeface="Cambria Math"/>
                <a:cs typeface="Cambria Math"/>
              </a:rPr>
              <a:t>𝛽</a:t>
            </a:r>
            <a:r>
              <a:rPr sz="3000" spc="104" baseline="-16666" dirty="0">
                <a:latin typeface="Cambria Math"/>
                <a:cs typeface="Cambria Math"/>
              </a:rPr>
              <a:t>0</a:t>
            </a:r>
            <a:r>
              <a:rPr sz="3000" baseline="-16666" dirty="0">
                <a:latin typeface="Cambria Math"/>
                <a:cs typeface="Cambria Math"/>
              </a:rPr>
              <a:t> </a:t>
            </a:r>
            <a:r>
              <a:rPr sz="3000" spc="-179" baseline="-16666" dirty="0">
                <a:latin typeface="Cambria Math"/>
                <a:cs typeface="Cambria Math"/>
              </a:rPr>
              <a:t> </a:t>
            </a:r>
            <a:r>
              <a:rPr sz="2800" spc="-5" dirty="0">
                <a:latin typeface="Cambria Math"/>
                <a:cs typeface="Cambria Math"/>
              </a:rPr>
              <a:t>+</a:t>
            </a:r>
            <a:r>
              <a:rPr sz="2800" spc="5" dirty="0">
                <a:latin typeface="Cambria Math"/>
                <a:cs typeface="Cambria Math"/>
              </a:rPr>
              <a:t> </a:t>
            </a:r>
            <a:r>
              <a:rPr sz="4200" spc="2039" baseline="1984" dirty="0">
                <a:latin typeface="Cambria Math"/>
                <a:cs typeface="Cambria Math"/>
              </a:rPr>
              <a:t> </a:t>
            </a:r>
            <a:r>
              <a:rPr sz="3000" spc="390" baseline="-19444" dirty="0">
                <a:latin typeface="Cambria Math"/>
                <a:cs typeface="Cambria Math"/>
              </a:rPr>
              <a:t>𝑖</a:t>
            </a:r>
            <a:r>
              <a:rPr sz="3000" spc="-75" baseline="-19444" dirty="0">
                <a:latin typeface="Cambria Math"/>
                <a:cs typeface="Cambria Math"/>
              </a:rPr>
              <a:t>=</a:t>
            </a:r>
            <a:r>
              <a:rPr sz="3000" spc="67" baseline="-19444" dirty="0">
                <a:latin typeface="Cambria Math"/>
                <a:cs typeface="Cambria Math"/>
              </a:rPr>
              <a:t>1</a:t>
            </a:r>
            <a:r>
              <a:rPr sz="3000" spc="52" baseline="-19444" dirty="0">
                <a:latin typeface="Cambria Math"/>
                <a:cs typeface="Cambria Math"/>
              </a:rPr>
              <a:t> </a:t>
            </a:r>
            <a:r>
              <a:rPr sz="2800" spc="-190" dirty="0">
                <a:latin typeface="Cambria Math"/>
                <a:cs typeface="Cambria Math"/>
              </a:rPr>
              <a:t>𝛽</a:t>
            </a:r>
            <a:r>
              <a:rPr sz="3000" spc="284" baseline="-16666" dirty="0">
                <a:latin typeface="Cambria Math"/>
                <a:cs typeface="Cambria Math"/>
              </a:rPr>
              <a:t>𝑖 </a:t>
            </a:r>
            <a:r>
              <a:rPr sz="3000" baseline="-16666" dirty="0">
                <a:latin typeface="Cambria Math"/>
                <a:cs typeface="Cambria Math"/>
              </a:rPr>
              <a:t>	 </a:t>
            </a:r>
            <a:r>
              <a:rPr sz="2800" spc="114" dirty="0">
                <a:latin typeface="Cambria Math"/>
                <a:cs typeface="Cambria Math"/>
              </a:rPr>
              <a:t>𝑦</a:t>
            </a:r>
            <a:r>
              <a:rPr lang="en-IN" sz="2800" spc="114" baseline="-25000" dirty="0">
                <a:latin typeface="Cambria Math"/>
                <a:cs typeface="Cambria Math"/>
              </a:rPr>
              <a:t>t</a:t>
            </a:r>
            <a:r>
              <a:rPr sz="3000" spc="172" baseline="-16666" dirty="0">
                <a:latin typeface="Cambria Math"/>
                <a:cs typeface="Cambria Math"/>
              </a:rPr>
              <a:t>−𝑖</a:t>
            </a:r>
            <a:endParaRPr lang="en-IN" sz="3000" spc="172" baseline="-16666" dirty="0">
              <a:latin typeface="Cambria Math"/>
              <a:cs typeface="Cambria Math"/>
            </a:endParaRPr>
          </a:p>
          <a:p>
            <a:pPr marL="12700">
              <a:tabLst>
                <a:tab pos="2341245" algn="l"/>
              </a:tabLst>
            </a:pPr>
            <a:endParaRPr sz="3000" baseline="-16666" dirty="0">
              <a:latin typeface="Cambria Math"/>
              <a:cs typeface="Cambria Math"/>
            </a:endParaRPr>
          </a:p>
        </p:txBody>
      </p:sp>
      <p:sp>
        <p:nvSpPr>
          <p:cNvPr id="30" name="object 30">
            <a:extLst>
              <a:ext uri="{FF2B5EF4-FFF2-40B4-BE49-F238E27FC236}">
                <a16:creationId xmlns:a16="http://schemas.microsoft.com/office/drawing/2014/main" id="{CBC6F2ED-F07A-49BE-88BE-59045ED9A7F5}"/>
              </a:ext>
            </a:extLst>
          </p:cNvPr>
          <p:cNvSpPr txBox="1"/>
          <p:nvPr/>
        </p:nvSpPr>
        <p:spPr>
          <a:xfrm>
            <a:off x="6621144" y="4539360"/>
            <a:ext cx="892810" cy="438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800" spc="-5" dirty="0">
                <a:latin typeface="Times New Roman"/>
                <a:cs typeface="Times New Roman"/>
              </a:rPr>
              <a:t>where</a:t>
            </a:r>
            <a:endParaRPr sz="2800" dirty="0">
              <a:latin typeface="Times New Roman"/>
              <a:cs typeface="Times New Roman"/>
            </a:endParaRPr>
          </a:p>
        </p:txBody>
      </p:sp>
      <p:sp>
        <p:nvSpPr>
          <p:cNvPr id="31" name="object 31">
            <a:extLst>
              <a:ext uri="{FF2B5EF4-FFF2-40B4-BE49-F238E27FC236}">
                <a16:creationId xmlns:a16="http://schemas.microsoft.com/office/drawing/2014/main" id="{1EBDD601-97C7-4F45-B1CB-6F76C1D9B70D}"/>
              </a:ext>
            </a:extLst>
          </p:cNvPr>
          <p:cNvSpPr/>
          <p:nvPr/>
        </p:nvSpPr>
        <p:spPr>
          <a:xfrm>
            <a:off x="1519670" y="5850372"/>
            <a:ext cx="77470" cy="0"/>
          </a:xfrm>
          <a:custGeom>
            <a:avLst/>
            <a:gdLst/>
            <a:ahLst/>
            <a:cxnLst/>
            <a:rect l="l" t="t" r="r" b="b"/>
            <a:pathLst>
              <a:path w="77469">
                <a:moveTo>
                  <a:pt x="0" y="0"/>
                </a:moveTo>
                <a:lnTo>
                  <a:pt x="7733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>
            <a:extLst>
              <a:ext uri="{FF2B5EF4-FFF2-40B4-BE49-F238E27FC236}">
                <a16:creationId xmlns:a16="http://schemas.microsoft.com/office/drawing/2014/main" id="{60FCAA0C-8C86-416D-94EE-8DE4599A5247}"/>
              </a:ext>
            </a:extLst>
          </p:cNvPr>
          <p:cNvSpPr/>
          <p:nvPr/>
        </p:nvSpPr>
        <p:spPr>
          <a:xfrm>
            <a:off x="1582612" y="5539222"/>
            <a:ext cx="0" cy="304800"/>
          </a:xfrm>
          <a:custGeom>
            <a:avLst/>
            <a:gdLst/>
            <a:ahLst/>
            <a:cxnLst/>
            <a:rect l="l" t="t" r="r" b="b"/>
            <a:pathLst>
              <a:path h="304800">
                <a:moveTo>
                  <a:pt x="0" y="0"/>
                </a:moveTo>
                <a:lnTo>
                  <a:pt x="0" y="304800"/>
                </a:lnTo>
              </a:path>
            </a:pathLst>
          </a:custGeom>
          <a:ln w="287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>
            <a:extLst>
              <a:ext uri="{FF2B5EF4-FFF2-40B4-BE49-F238E27FC236}">
                <a16:creationId xmlns:a16="http://schemas.microsoft.com/office/drawing/2014/main" id="{1300336E-A8B5-4479-B933-35B35BB1817E}"/>
              </a:ext>
            </a:extLst>
          </p:cNvPr>
          <p:cNvSpPr/>
          <p:nvPr/>
        </p:nvSpPr>
        <p:spPr>
          <a:xfrm>
            <a:off x="1519670" y="5532872"/>
            <a:ext cx="77470" cy="0"/>
          </a:xfrm>
          <a:custGeom>
            <a:avLst/>
            <a:gdLst/>
            <a:ahLst/>
            <a:cxnLst/>
            <a:rect l="l" t="t" r="r" b="b"/>
            <a:pathLst>
              <a:path w="77469">
                <a:moveTo>
                  <a:pt x="0" y="0"/>
                </a:moveTo>
                <a:lnTo>
                  <a:pt x="7733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>
            <a:extLst>
              <a:ext uri="{FF2B5EF4-FFF2-40B4-BE49-F238E27FC236}">
                <a16:creationId xmlns:a16="http://schemas.microsoft.com/office/drawing/2014/main" id="{0AC1F1A3-C16E-4193-8768-427BC63B8146}"/>
              </a:ext>
            </a:extLst>
          </p:cNvPr>
          <p:cNvSpPr/>
          <p:nvPr/>
        </p:nvSpPr>
        <p:spPr>
          <a:xfrm>
            <a:off x="1102171" y="5850372"/>
            <a:ext cx="77470" cy="0"/>
          </a:xfrm>
          <a:custGeom>
            <a:avLst/>
            <a:gdLst/>
            <a:ahLst/>
            <a:cxnLst/>
            <a:rect l="l" t="t" r="r" b="b"/>
            <a:pathLst>
              <a:path w="77470">
                <a:moveTo>
                  <a:pt x="0" y="0"/>
                </a:moveTo>
                <a:lnTo>
                  <a:pt x="7733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>
            <a:extLst>
              <a:ext uri="{FF2B5EF4-FFF2-40B4-BE49-F238E27FC236}">
                <a16:creationId xmlns:a16="http://schemas.microsoft.com/office/drawing/2014/main" id="{E6F4F93D-1499-41E4-A862-2D4DB1510345}"/>
              </a:ext>
            </a:extLst>
          </p:cNvPr>
          <p:cNvSpPr/>
          <p:nvPr/>
        </p:nvSpPr>
        <p:spPr>
          <a:xfrm>
            <a:off x="1116560" y="5539222"/>
            <a:ext cx="0" cy="304800"/>
          </a:xfrm>
          <a:custGeom>
            <a:avLst/>
            <a:gdLst/>
            <a:ahLst/>
            <a:cxnLst/>
            <a:rect l="l" t="t" r="r" b="b"/>
            <a:pathLst>
              <a:path h="304800">
                <a:moveTo>
                  <a:pt x="0" y="0"/>
                </a:moveTo>
                <a:lnTo>
                  <a:pt x="0" y="304800"/>
                </a:lnTo>
              </a:path>
            </a:pathLst>
          </a:custGeom>
          <a:ln w="287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>
            <a:extLst>
              <a:ext uri="{FF2B5EF4-FFF2-40B4-BE49-F238E27FC236}">
                <a16:creationId xmlns:a16="http://schemas.microsoft.com/office/drawing/2014/main" id="{AED8EE6E-172D-440A-8551-538211AC459E}"/>
              </a:ext>
            </a:extLst>
          </p:cNvPr>
          <p:cNvSpPr/>
          <p:nvPr/>
        </p:nvSpPr>
        <p:spPr>
          <a:xfrm>
            <a:off x="1102171" y="5532872"/>
            <a:ext cx="77470" cy="0"/>
          </a:xfrm>
          <a:custGeom>
            <a:avLst/>
            <a:gdLst/>
            <a:ahLst/>
            <a:cxnLst/>
            <a:rect l="l" t="t" r="r" b="b"/>
            <a:pathLst>
              <a:path w="77470">
                <a:moveTo>
                  <a:pt x="0" y="0"/>
                </a:moveTo>
                <a:lnTo>
                  <a:pt x="7733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>
            <a:extLst>
              <a:ext uri="{FF2B5EF4-FFF2-40B4-BE49-F238E27FC236}">
                <a16:creationId xmlns:a16="http://schemas.microsoft.com/office/drawing/2014/main" id="{2203CF53-1EAA-42E9-9D91-DB24D7A4619C}"/>
              </a:ext>
            </a:extLst>
          </p:cNvPr>
          <p:cNvSpPr txBox="1"/>
          <p:nvPr/>
        </p:nvSpPr>
        <p:spPr>
          <a:xfrm>
            <a:off x="1255587" y="5430383"/>
            <a:ext cx="327025" cy="7386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800" spc="-95" dirty="0">
                <a:latin typeface="Cambria Math"/>
                <a:cs typeface="Cambria Math"/>
              </a:rPr>
              <a:t>𝑦</a:t>
            </a:r>
            <a:r>
              <a:rPr sz="3000" spc="412" baseline="-16666" dirty="0">
                <a:latin typeface="Cambria Math"/>
                <a:cs typeface="Cambria Math"/>
              </a:rPr>
              <a:t>𝑡</a:t>
            </a:r>
            <a:endParaRPr sz="3000" baseline="-16666" dirty="0">
              <a:latin typeface="Cambria Math"/>
              <a:cs typeface="Cambria Math"/>
            </a:endParaRPr>
          </a:p>
        </p:txBody>
      </p:sp>
      <p:sp>
        <p:nvSpPr>
          <p:cNvPr id="38" name="object 14">
            <a:extLst>
              <a:ext uri="{FF2B5EF4-FFF2-40B4-BE49-F238E27FC236}">
                <a16:creationId xmlns:a16="http://schemas.microsoft.com/office/drawing/2014/main" id="{AE84CCFC-6936-4322-9E67-B6BEB82199EF}"/>
              </a:ext>
            </a:extLst>
          </p:cNvPr>
          <p:cNvSpPr txBox="1"/>
          <p:nvPr/>
        </p:nvSpPr>
        <p:spPr>
          <a:xfrm>
            <a:off x="557644" y="1352200"/>
            <a:ext cx="10242436" cy="25083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marR="5080" indent="-342900">
              <a:buChar char="•"/>
              <a:tabLst>
                <a:tab pos="354965" algn="l"/>
                <a:tab pos="355600" algn="l"/>
                <a:tab pos="1323340" algn="l"/>
              </a:tabLst>
            </a:pPr>
            <a:r>
              <a:rPr sz="2800" spc="-5" dirty="0">
                <a:cs typeface="Times New Roman"/>
              </a:rPr>
              <a:t>ACF:</a:t>
            </a:r>
            <a:r>
              <a:rPr lang="en-IN" sz="2800" spc="-5" dirty="0">
                <a:cs typeface="Times New Roman"/>
              </a:rPr>
              <a:t> </a:t>
            </a:r>
            <a:r>
              <a:rPr sz="2800" i="1" spc="5" dirty="0">
                <a:cs typeface="Times New Roman"/>
              </a:rPr>
              <a:t>n</a:t>
            </a:r>
            <a:r>
              <a:rPr sz="2775" spc="7" baseline="25525" dirty="0">
                <a:cs typeface="Times New Roman"/>
              </a:rPr>
              <a:t>th </a:t>
            </a:r>
            <a:r>
              <a:rPr sz="2800" spc="-5" dirty="0">
                <a:cs typeface="Times New Roman"/>
              </a:rPr>
              <a:t>lag of </a:t>
            </a:r>
            <a:r>
              <a:rPr sz="2800" spc="-10" dirty="0">
                <a:cs typeface="Times New Roman"/>
              </a:rPr>
              <a:t>ACF </a:t>
            </a:r>
            <a:r>
              <a:rPr sz="2800" spc="-5" dirty="0">
                <a:cs typeface="Times New Roman"/>
              </a:rPr>
              <a:t>is the correlation between a day and</a:t>
            </a:r>
            <a:r>
              <a:rPr sz="2800" spc="300" dirty="0">
                <a:cs typeface="Times New Roman"/>
              </a:rPr>
              <a:t> </a:t>
            </a:r>
            <a:r>
              <a:rPr sz="2800" i="1" spc="-5" dirty="0">
                <a:cs typeface="Times New Roman"/>
              </a:rPr>
              <a:t>n</a:t>
            </a:r>
            <a:r>
              <a:rPr sz="2800" i="1" dirty="0">
                <a:cs typeface="Times New Roman"/>
              </a:rPr>
              <a:t> </a:t>
            </a:r>
            <a:r>
              <a:rPr sz="2800" spc="-5" dirty="0">
                <a:cs typeface="Times New Roman"/>
              </a:rPr>
              <a:t>days  before</a:t>
            </a:r>
            <a:r>
              <a:rPr sz="2800" spc="-65" dirty="0">
                <a:cs typeface="Times New Roman"/>
              </a:rPr>
              <a:t> </a:t>
            </a:r>
            <a:r>
              <a:rPr sz="2800" spc="-5" dirty="0">
                <a:cs typeface="Times New Roman"/>
              </a:rPr>
              <a:t>that.</a:t>
            </a:r>
            <a:endParaRPr sz="2800" dirty="0">
              <a:cs typeface="Times New Roman"/>
            </a:endParaRPr>
          </a:p>
          <a:p>
            <a:pPr>
              <a:spcBef>
                <a:spcPts val="45"/>
              </a:spcBef>
              <a:buFont typeface="Times New Roman"/>
              <a:buChar char="•"/>
            </a:pPr>
            <a:endParaRPr sz="2300" dirty="0">
              <a:cs typeface="Times New Roman"/>
            </a:endParaRPr>
          </a:p>
          <a:p>
            <a:pPr marL="355600" marR="520700" indent="-342900">
              <a:buChar char="•"/>
              <a:tabLst>
                <a:tab pos="354965" algn="l"/>
                <a:tab pos="355600" algn="l"/>
                <a:tab pos="1521460" algn="l"/>
                <a:tab pos="1864995" algn="l"/>
              </a:tabLst>
            </a:pPr>
            <a:r>
              <a:rPr sz="2800" spc="-5" dirty="0">
                <a:cs typeface="Times New Roman"/>
              </a:rPr>
              <a:t>PACF:</a:t>
            </a:r>
            <a:r>
              <a:rPr lang="en-IN" sz="2800" spc="-5" dirty="0">
                <a:cs typeface="Times New Roman"/>
              </a:rPr>
              <a:t> </a:t>
            </a:r>
            <a:r>
              <a:rPr sz="2800" spc="-5" dirty="0">
                <a:cs typeface="Times New Roman"/>
              </a:rPr>
              <a:t>The </a:t>
            </a:r>
            <a:r>
              <a:rPr sz="2800" spc="-10" dirty="0">
                <a:cs typeface="Times New Roman"/>
              </a:rPr>
              <a:t>same </a:t>
            </a:r>
            <a:r>
              <a:rPr sz="2800" spc="-5" dirty="0">
                <a:cs typeface="Times New Roman"/>
              </a:rPr>
              <a:t>as </a:t>
            </a:r>
            <a:r>
              <a:rPr sz="2800" spc="-10" dirty="0">
                <a:cs typeface="Times New Roman"/>
              </a:rPr>
              <a:t>ACF </a:t>
            </a:r>
            <a:r>
              <a:rPr sz="2800" spc="-5" dirty="0">
                <a:cs typeface="Times New Roman"/>
              </a:rPr>
              <a:t>with all</a:t>
            </a:r>
            <a:r>
              <a:rPr sz="2800" spc="50" dirty="0">
                <a:cs typeface="Times New Roman"/>
              </a:rPr>
              <a:t> </a:t>
            </a:r>
            <a:r>
              <a:rPr sz="2800" spc="-5" dirty="0">
                <a:cs typeface="Times New Roman"/>
              </a:rPr>
              <a:t>intermediate correlations  removed.	It is </a:t>
            </a:r>
            <a:r>
              <a:rPr sz="2800" dirty="0">
                <a:cs typeface="Times New Roman"/>
              </a:rPr>
              <a:t>the </a:t>
            </a:r>
            <a:r>
              <a:rPr sz="2800" i="1" dirty="0">
                <a:cs typeface="Times New Roman"/>
              </a:rPr>
              <a:t>k</a:t>
            </a:r>
            <a:r>
              <a:rPr sz="2775" baseline="-21021" dirty="0">
                <a:cs typeface="Times New Roman"/>
              </a:rPr>
              <a:t>th  </a:t>
            </a:r>
            <a:r>
              <a:rPr sz="2800" spc="-5" dirty="0">
                <a:cs typeface="Times New Roman"/>
              </a:rPr>
              <a:t>coefficient of </a:t>
            </a:r>
            <a:r>
              <a:rPr sz="2800" dirty="0">
                <a:cs typeface="Times New Roman"/>
              </a:rPr>
              <a:t>the </a:t>
            </a:r>
            <a:r>
              <a:rPr sz="2800" spc="-5" dirty="0">
                <a:cs typeface="Times New Roman"/>
              </a:rPr>
              <a:t>ordinary</a:t>
            </a:r>
            <a:r>
              <a:rPr sz="2800" spc="-215" dirty="0">
                <a:cs typeface="Times New Roman"/>
              </a:rPr>
              <a:t> </a:t>
            </a:r>
            <a:r>
              <a:rPr sz="2800" spc="-5" dirty="0">
                <a:cs typeface="Times New Roman"/>
              </a:rPr>
              <a:t>least</a:t>
            </a:r>
            <a:r>
              <a:rPr sz="2800" dirty="0">
                <a:cs typeface="Times New Roman"/>
              </a:rPr>
              <a:t> </a:t>
            </a:r>
            <a:r>
              <a:rPr sz="2800" spc="-5" dirty="0">
                <a:cs typeface="Times New Roman"/>
              </a:rPr>
              <a:t>squares  </a:t>
            </a:r>
            <a:r>
              <a:rPr sz="2800" dirty="0">
                <a:cs typeface="Times New Roman"/>
              </a:rPr>
              <a:t>regression.</a:t>
            </a:r>
          </a:p>
        </p:txBody>
      </p:sp>
      <p:sp>
        <p:nvSpPr>
          <p:cNvPr id="53" name="object 38">
            <a:extLst>
              <a:ext uri="{FF2B5EF4-FFF2-40B4-BE49-F238E27FC236}">
                <a16:creationId xmlns:a16="http://schemas.microsoft.com/office/drawing/2014/main" id="{336F46D4-3953-4467-95E6-C7DD555C384B}"/>
              </a:ext>
            </a:extLst>
          </p:cNvPr>
          <p:cNvSpPr txBox="1"/>
          <p:nvPr/>
        </p:nvSpPr>
        <p:spPr>
          <a:xfrm>
            <a:off x="1814322" y="5420559"/>
            <a:ext cx="7984490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800" spc="-5" dirty="0">
                <a:latin typeface="Times New Roman"/>
                <a:cs typeface="Times New Roman"/>
              </a:rPr>
              <a:t>is</a:t>
            </a:r>
            <a:r>
              <a:rPr sz="2800" spc="-19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the</a:t>
            </a:r>
            <a:r>
              <a:rPr sz="2800" spc="-19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input</a:t>
            </a:r>
            <a:r>
              <a:rPr sz="2800" spc="-21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time</a:t>
            </a:r>
            <a:r>
              <a:rPr sz="2800" spc="-19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series,</a:t>
            </a:r>
            <a:r>
              <a:rPr sz="2800" spc="-195" dirty="0">
                <a:latin typeface="Times New Roman"/>
                <a:cs typeface="Times New Roman"/>
              </a:rPr>
              <a:t> </a:t>
            </a:r>
            <a:r>
              <a:rPr sz="2800" i="1" spc="-5" dirty="0">
                <a:latin typeface="Times New Roman"/>
                <a:cs typeface="Times New Roman"/>
              </a:rPr>
              <a:t>k</a:t>
            </a:r>
            <a:r>
              <a:rPr sz="2800" i="1" spc="-19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is</a:t>
            </a:r>
            <a:r>
              <a:rPr sz="2800" spc="-19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the</a:t>
            </a:r>
            <a:r>
              <a:rPr sz="2800" spc="-19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lag</a:t>
            </a:r>
            <a:r>
              <a:rPr sz="2800" spc="-20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order</a:t>
            </a:r>
            <a:r>
              <a:rPr sz="2800" spc="-19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and</a:t>
            </a:r>
            <a:r>
              <a:rPr sz="2800" spc="-180" dirty="0">
                <a:latin typeface="Times New Roman"/>
                <a:cs typeface="Times New Roman"/>
              </a:rPr>
              <a:t> </a:t>
            </a:r>
            <a:r>
              <a:rPr sz="2800" spc="-40" dirty="0">
                <a:latin typeface="Cambria Math"/>
                <a:cs typeface="Cambria Math"/>
              </a:rPr>
              <a:t>𝛽</a:t>
            </a:r>
            <a:r>
              <a:rPr sz="3000" spc="-60" baseline="-16666" dirty="0">
                <a:latin typeface="Cambria Math"/>
                <a:cs typeface="Cambria Math"/>
              </a:rPr>
              <a:t>𝑖</a:t>
            </a:r>
            <a:r>
              <a:rPr sz="3000" spc="315" baseline="-16666" dirty="0">
                <a:latin typeface="Cambria Math"/>
                <a:cs typeface="Cambria Math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is</a:t>
            </a:r>
            <a:r>
              <a:rPr sz="2800" spc="-19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the  </a:t>
            </a:r>
            <a:r>
              <a:rPr sz="2800" i="1" dirty="0">
                <a:latin typeface="Times New Roman"/>
                <a:cs typeface="Times New Roman"/>
              </a:rPr>
              <a:t>i</a:t>
            </a:r>
            <a:r>
              <a:rPr sz="2775" baseline="-21021" dirty="0">
                <a:latin typeface="Times New Roman"/>
                <a:cs typeface="Times New Roman"/>
              </a:rPr>
              <a:t>th</a:t>
            </a:r>
          </a:p>
        </p:txBody>
      </p:sp>
    </p:spTree>
    <p:extLst>
      <p:ext uri="{BB962C8B-B14F-4D97-AF65-F5344CB8AC3E}">
        <p14:creationId xmlns:p14="http://schemas.microsoft.com/office/powerpoint/2010/main" val="17226656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/>
        </p:nvSpPr>
        <p:spPr>
          <a:xfrm flipH="1">
            <a:off x="9968248" y="6309360"/>
            <a:ext cx="2223752" cy="548640"/>
          </a:xfrm>
          <a:prstGeom prst="rect">
            <a:avLst/>
          </a:prstGeom>
          <a:solidFill>
            <a:srgbClr val="0C5A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160">
              <a:latin typeface="Roboto Regular"/>
              <a:cs typeface="Roboto Regular"/>
            </a:endParaRPr>
          </a:p>
        </p:txBody>
      </p:sp>
      <p:sp>
        <p:nvSpPr>
          <p:cNvPr id="18437" name="TextBox 28"/>
          <p:cNvSpPr txBox="1">
            <a:spLocks noChangeArrowheads="1"/>
          </p:cNvSpPr>
          <p:nvPr/>
        </p:nvSpPr>
        <p:spPr bwMode="auto">
          <a:xfrm>
            <a:off x="11363326" y="6362700"/>
            <a:ext cx="492443" cy="424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160" dirty="0">
                <a:solidFill>
                  <a:srgbClr val="FFFFFF"/>
                </a:solidFill>
                <a:latin typeface="Roboto Regular"/>
                <a:cs typeface="Roboto Regular"/>
              </a:rPr>
              <a:t>03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2407" y="1"/>
            <a:ext cx="1829593" cy="1293962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557644" y="1135140"/>
            <a:ext cx="11357441" cy="59530"/>
          </a:xfrm>
          <a:prstGeom prst="rect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37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3051230-D0AA-4D5B-ACCB-8B173A7BFF5C}"/>
              </a:ext>
            </a:extLst>
          </p:cNvPr>
          <p:cNvSpPr/>
          <p:nvPr/>
        </p:nvSpPr>
        <p:spPr>
          <a:xfrm>
            <a:off x="11378500" y="5721306"/>
            <a:ext cx="813500" cy="4477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1C6A9CA8-4080-4BFB-A61D-B50E573DC1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EE5310A-7FE1-44DE-8EB6-4C7F021E5EA0}"/>
              </a:ext>
            </a:extLst>
          </p:cNvPr>
          <p:cNvSpPr/>
          <p:nvPr/>
        </p:nvSpPr>
        <p:spPr>
          <a:xfrm>
            <a:off x="557644" y="646982"/>
            <a:ext cx="11039996" cy="58477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sz="3000" dirty="0">
                <a:ln w="0"/>
                <a:solidFill>
                  <a:schemeClr val="accent1">
                    <a:lumMod val="75000"/>
                  </a:schemeClr>
                </a:solidFill>
              </a:rPr>
              <a:t>Autocorrelation (ACF) and Partial ACF (PACF)</a:t>
            </a:r>
            <a:endParaRPr lang="en-IN" sz="3000" dirty="0">
              <a:ln w="0"/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9" name="object 14">
            <a:extLst>
              <a:ext uri="{FF2B5EF4-FFF2-40B4-BE49-F238E27FC236}">
                <a16:creationId xmlns:a16="http://schemas.microsoft.com/office/drawing/2014/main" id="{1EA43794-EAC8-402F-979C-57D888FC5E49}"/>
              </a:ext>
            </a:extLst>
          </p:cNvPr>
          <p:cNvSpPr/>
          <p:nvPr/>
        </p:nvSpPr>
        <p:spPr>
          <a:xfrm>
            <a:off x="557644" y="1347279"/>
            <a:ext cx="9195816" cy="512064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654005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/>
        </p:nvSpPr>
        <p:spPr>
          <a:xfrm flipH="1">
            <a:off x="9968248" y="6309360"/>
            <a:ext cx="2223752" cy="548640"/>
          </a:xfrm>
          <a:prstGeom prst="rect">
            <a:avLst/>
          </a:prstGeom>
          <a:solidFill>
            <a:srgbClr val="0C5A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160">
              <a:latin typeface="Roboto Regular"/>
              <a:cs typeface="Roboto Regular"/>
            </a:endParaRPr>
          </a:p>
        </p:txBody>
      </p:sp>
      <p:sp>
        <p:nvSpPr>
          <p:cNvPr id="18437" name="TextBox 28"/>
          <p:cNvSpPr txBox="1">
            <a:spLocks noChangeArrowheads="1"/>
          </p:cNvSpPr>
          <p:nvPr/>
        </p:nvSpPr>
        <p:spPr bwMode="auto">
          <a:xfrm>
            <a:off x="11363326" y="6362700"/>
            <a:ext cx="492443" cy="424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160" dirty="0">
                <a:solidFill>
                  <a:srgbClr val="FFFFFF"/>
                </a:solidFill>
                <a:latin typeface="Roboto Regular"/>
                <a:cs typeface="Roboto Regular"/>
              </a:rPr>
              <a:t>03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2407" y="1"/>
            <a:ext cx="1829593" cy="1293962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557644" y="1135140"/>
            <a:ext cx="11357441" cy="59530"/>
          </a:xfrm>
          <a:prstGeom prst="rect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37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3051230-D0AA-4D5B-ACCB-8B173A7BFF5C}"/>
              </a:ext>
            </a:extLst>
          </p:cNvPr>
          <p:cNvSpPr/>
          <p:nvPr/>
        </p:nvSpPr>
        <p:spPr>
          <a:xfrm>
            <a:off x="11378500" y="5721306"/>
            <a:ext cx="813500" cy="4477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1C6A9CA8-4080-4BFB-A61D-B50E573DC1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EE5310A-7FE1-44DE-8EB6-4C7F021E5EA0}"/>
              </a:ext>
            </a:extLst>
          </p:cNvPr>
          <p:cNvSpPr/>
          <p:nvPr/>
        </p:nvSpPr>
        <p:spPr>
          <a:xfrm>
            <a:off x="557644" y="646982"/>
            <a:ext cx="11039996" cy="58477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sz="3000" dirty="0">
                <a:ln w="0"/>
                <a:solidFill>
                  <a:schemeClr val="accent1">
                    <a:lumMod val="75000"/>
                  </a:schemeClr>
                </a:solidFill>
              </a:rPr>
              <a:t>ACF and PACF – Idealized Trend</a:t>
            </a:r>
            <a:endParaRPr lang="en-IN" sz="3000" dirty="0">
              <a:ln w="0"/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AutoShape 4" descr="Image result for ge stock">
            <a:extLst>
              <a:ext uri="{FF2B5EF4-FFF2-40B4-BE49-F238E27FC236}">
                <a16:creationId xmlns:a16="http://schemas.microsoft.com/office/drawing/2014/main" id="{E3CC1976-4898-4944-A070-558F1E4BC6B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648200" y="2705100"/>
            <a:ext cx="2895600" cy="144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3" name="object 14">
            <a:extLst>
              <a:ext uri="{FF2B5EF4-FFF2-40B4-BE49-F238E27FC236}">
                <a16:creationId xmlns:a16="http://schemas.microsoft.com/office/drawing/2014/main" id="{9B6C8887-C0C7-44D8-9808-830C907A2095}"/>
              </a:ext>
            </a:extLst>
          </p:cNvPr>
          <p:cNvSpPr/>
          <p:nvPr/>
        </p:nvSpPr>
        <p:spPr>
          <a:xfrm>
            <a:off x="403775" y="1194670"/>
            <a:ext cx="7620000" cy="43312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5">
            <a:extLst>
              <a:ext uri="{FF2B5EF4-FFF2-40B4-BE49-F238E27FC236}">
                <a16:creationId xmlns:a16="http://schemas.microsoft.com/office/drawing/2014/main" id="{4A407C36-37DA-46D5-ACC1-1FC80F293496}"/>
              </a:ext>
            </a:extLst>
          </p:cNvPr>
          <p:cNvSpPr txBox="1"/>
          <p:nvPr/>
        </p:nvSpPr>
        <p:spPr>
          <a:xfrm>
            <a:off x="600168" y="5386941"/>
            <a:ext cx="9335135" cy="123110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indent="-342900"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spc="-5" dirty="0">
                <a:cs typeface="Times New Roman"/>
              </a:rPr>
              <a:t>ACF </a:t>
            </a:r>
            <a:r>
              <a:rPr sz="2000" dirty="0">
                <a:cs typeface="Times New Roman"/>
              </a:rPr>
              <a:t>is a bar chart of correlation </a:t>
            </a:r>
            <a:r>
              <a:rPr sz="2000" spc="-5" dirty="0">
                <a:cs typeface="Times New Roman"/>
              </a:rPr>
              <a:t>coefficients </a:t>
            </a:r>
            <a:r>
              <a:rPr sz="2000" dirty="0">
                <a:cs typeface="Times New Roman"/>
              </a:rPr>
              <a:t>of the </a:t>
            </a:r>
            <a:r>
              <a:rPr sz="2000" spc="-5" dirty="0">
                <a:cs typeface="Times New Roman"/>
              </a:rPr>
              <a:t>time </a:t>
            </a:r>
            <a:r>
              <a:rPr sz="2000" dirty="0">
                <a:cs typeface="Times New Roman"/>
              </a:rPr>
              <a:t>series and</a:t>
            </a:r>
            <a:r>
              <a:rPr sz="2000" spc="-175" dirty="0">
                <a:cs typeface="Times New Roman"/>
              </a:rPr>
              <a:t> </a:t>
            </a:r>
            <a:r>
              <a:rPr sz="2000" dirty="0">
                <a:cs typeface="Times New Roman"/>
              </a:rPr>
              <a:t>its</a:t>
            </a:r>
          </a:p>
          <a:p>
            <a:pPr marL="355600"/>
            <a:r>
              <a:rPr sz="2000" dirty="0">
                <a:cs typeface="Times New Roman"/>
              </a:rPr>
              <a:t>lags.</a:t>
            </a:r>
            <a:endParaRPr lang="en-IN" sz="2000" dirty="0">
              <a:cs typeface="Times New Roman"/>
            </a:endParaRPr>
          </a:p>
          <a:p>
            <a:pPr marL="355600"/>
            <a:endParaRPr sz="2000" dirty="0">
              <a:cs typeface="Times New Roman"/>
            </a:endParaRPr>
          </a:p>
          <a:p>
            <a:pPr marL="355600" marR="5080" indent="-342900"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spc="-60" dirty="0">
                <a:cs typeface="Times New Roman"/>
              </a:rPr>
              <a:t>PACF </a:t>
            </a:r>
            <a:r>
              <a:rPr sz="2000" spc="-5" dirty="0">
                <a:cs typeface="Times New Roman"/>
              </a:rPr>
              <a:t>is </a:t>
            </a:r>
            <a:r>
              <a:rPr sz="2000" dirty="0">
                <a:cs typeface="Times New Roman"/>
              </a:rPr>
              <a:t>a plot of the partial </a:t>
            </a:r>
            <a:r>
              <a:rPr sz="2000" spc="-5" dirty="0">
                <a:cs typeface="Times New Roman"/>
              </a:rPr>
              <a:t>correlation coefficients </a:t>
            </a:r>
            <a:r>
              <a:rPr sz="2000" dirty="0">
                <a:cs typeface="Times New Roman"/>
              </a:rPr>
              <a:t>of the </a:t>
            </a:r>
            <a:r>
              <a:rPr sz="2000" spc="-5" dirty="0">
                <a:cs typeface="Times New Roman"/>
              </a:rPr>
              <a:t>time </a:t>
            </a:r>
            <a:r>
              <a:rPr sz="2000" dirty="0">
                <a:cs typeface="Times New Roman"/>
              </a:rPr>
              <a:t>series</a:t>
            </a:r>
            <a:r>
              <a:rPr sz="2000" spc="-75" dirty="0">
                <a:cs typeface="Times New Roman"/>
              </a:rPr>
              <a:t> </a:t>
            </a:r>
            <a:r>
              <a:rPr sz="2000" dirty="0">
                <a:cs typeface="Times New Roman"/>
              </a:rPr>
              <a:t>and  its</a:t>
            </a:r>
            <a:r>
              <a:rPr sz="2000" spc="-105" dirty="0">
                <a:cs typeface="Times New Roman"/>
              </a:rPr>
              <a:t> </a:t>
            </a:r>
            <a:r>
              <a:rPr sz="2000" dirty="0">
                <a:cs typeface="Times New Roman"/>
              </a:rPr>
              <a:t>lags.</a:t>
            </a:r>
          </a:p>
        </p:txBody>
      </p:sp>
      <p:sp>
        <p:nvSpPr>
          <p:cNvPr id="16" name="object 16">
            <a:extLst>
              <a:ext uri="{FF2B5EF4-FFF2-40B4-BE49-F238E27FC236}">
                <a16:creationId xmlns:a16="http://schemas.microsoft.com/office/drawing/2014/main" id="{99E57C88-4E14-46A7-BC2D-7F892979D565}"/>
              </a:ext>
            </a:extLst>
          </p:cNvPr>
          <p:cNvSpPr/>
          <p:nvPr/>
        </p:nvSpPr>
        <p:spPr>
          <a:xfrm>
            <a:off x="7871375" y="3751943"/>
            <a:ext cx="381000" cy="990600"/>
          </a:xfrm>
          <a:custGeom>
            <a:avLst/>
            <a:gdLst/>
            <a:ahLst/>
            <a:cxnLst/>
            <a:rect l="l" t="t" r="r" b="b"/>
            <a:pathLst>
              <a:path w="381000" h="990600">
                <a:moveTo>
                  <a:pt x="0" y="0"/>
                </a:moveTo>
                <a:lnTo>
                  <a:pt x="74128" y="2496"/>
                </a:lnTo>
                <a:lnTo>
                  <a:pt x="134683" y="9302"/>
                </a:lnTo>
                <a:lnTo>
                  <a:pt x="175521" y="19395"/>
                </a:lnTo>
                <a:lnTo>
                  <a:pt x="190500" y="31750"/>
                </a:lnTo>
                <a:lnTo>
                  <a:pt x="190500" y="463550"/>
                </a:lnTo>
                <a:lnTo>
                  <a:pt x="205478" y="475904"/>
                </a:lnTo>
                <a:lnTo>
                  <a:pt x="246316" y="485997"/>
                </a:lnTo>
                <a:lnTo>
                  <a:pt x="306871" y="492803"/>
                </a:lnTo>
                <a:lnTo>
                  <a:pt x="381000" y="495300"/>
                </a:lnTo>
                <a:lnTo>
                  <a:pt x="306871" y="497796"/>
                </a:lnTo>
                <a:lnTo>
                  <a:pt x="246316" y="504602"/>
                </a:lnTo>
                <a:lnTo>
                  <a:pt x="205478" y="514695"/>
                </a:lnTo>
                <a:lnTo>
                  <a:pt x="190500" y="527050"/>
                </a:lnTo>
                <a:lnTo>
                  <a:pt x="190500" y="958850"/>
                </a:lnTo>
                <a:lnTo>
                  <a:pt x="175521" y="971204"/>
                </a:lnTo>
                <a:lnTo>
                  <a:pt x="134683" y="981297"/>
                </a:lnTo>
                <a:lnTo>
                  <a:pt x="74128" y="988103"/>
                </a:lnTo>
                <a:lnTo>
                  <a:pt x="0" y="99060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8">
            <a:extLst>
              <a:ext uri="{FF2B5EF4-FFF2-40B4-BE49-F238E27FC236}">
                <a16:creationId xmlns:a16="http://schemas.microsoft.com/office/drawing/2014/main" id="{E1003845-EFD1-4DFA-946D-9EE5E69E2EDB}"/>
              </a:ext>
            </a:extLst>
          </p:cNvPr>
          <p:cNvSpPr txBox="1"/>
          <p:nvPr/>
        </p:nvSpPr>
        <p:spPr>
          <a:xfrm>
            <a:off x="8365532" y="4152900"/>
            <a:ext cx="2678387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400" spc="-5" dirty="0">
                <a:cs typeface="Arial"/>
              </a:rPr>
              <a:t>95% </a:t>
            </a:r>
            <a:r>
              <a:rPr sz="2400" dirty="0">
                <a:cs typeface="Arial"/>
              </a:rPr>
              <a:t>CI: </a:t>
            </a:r>
            <a:r>
              <a:rPr sz="2400" dirty="0">
                <a:cs typeface="Cambria Math"/>
              </a:rPr>
              <a:t>0 ±</a:t>
            </a:r>
            <a:r>
              <a:rPr lang="en-IN" sz="2400" spc="-80" dirty="0">
                <a:cs typeface="Cambria Math"/>
              </a:rPr>
              <a:t>1.96/</a:t>
            </a:r>
            <a:r>
              <a:rPr lang="en-IN" sz="2400" spc="-80" dirty="0">
                <a:latin typeface="Calibri" panose="020F0502020204030204" pitchFamily="34" charset="0"/>
                <a:cs typeface="Cambria Math"/>
              </a:rPr>
              <a:t>√n</a:t>
            </a:r>
            <a:endParaRPr sz="2400" baseline="44444" dirty="0">
              <a:cs typeface="Cambria Math"/>
            </a:endParaRPr>
          </a:p>
        </p:txBody>
      </p:sp>
    </p:spTree>
    <p:extLst>
      <p:ext uri="{BB962C8B-B14F-4D97-AF65-F5344CB8AC3E}">
        <p14:creationId xmlns:p14="http://schemas.microsoft.com/office/powerpoint/2010/main" val="26481796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/>
        </p:nvSpPr>
        <p:spPr>
          <a:xfrm flipH="1">
            <a:off x="9968248" y="6309360"/>
            <a:ext cx="2223752" cy="548640"/>
          </a:xfrm>
          <a:prstGeom prst="rect">
            <a:avLst/>
          </a:prstGeom>
          <a:solidFill>
            <a:srgbClr val="0C5A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160">
              <a:latin typeface="Roboto Regular"/>
              <a:cs typeface="Roboto Regular"/>
            </a:endParaRPr>
          </a:p>
        </p:txBody>
      </p:sp>
      <p:sp>
        <p:nvSpPr>
          <p:cNvPr id="18437" name="TextBox 28"/>
          <p:cNvSpPr txBox="1">
            <a:spLocks noChangeArrowheads="1"/>
          </p:cNvSpPr>
          <p:nvPr/>
        </p:nvSpPr>
        <p:spPr bwMode="auto">
          <a:xfrm>
            <a:off x="11363326" y="6362700"/>
            <a:ext cx="492443" cy="424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160" dirty="0">
                <a:solidFill>
                  <a:srgbClr val="FFFFFF"/>
                </a:solidFill>
                <a:latin typeface="Roboto Regular"/>
                <a:cs typeface="Roboto Regular"/>
              </a:rPr>
              <a:t>03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2407" y="1"/>
            <a:ext cx="1829593" cy="1293962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557644" y="1135140"/>
            <a:ext cx="11357441" cy="59530"/>
          </a:xfrm>
          <a:prstGeom prst="rect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37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3051230-D0AA-4D5B-ACCB-8B173A7BFF5C}"/>
              </a:ext>
            </a:extLst>
          </p:cNvPr>
          <p:cNvSpPr/>
          <p:nvPr/>
        </p:nvSpPr>
        <p:spPr>
          <a:xfrm>
            <a:off x="11378500" y="5721306"/>
            <a:ext cx="813500" cy="4477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1C6A9CA8-4080-4BFB-A61D-B50E573DC1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EE5310A-7FE1-44DE-8EB6-4C7F021E5EA0}"/>
              </a:ext>
            </a:extLst>
          </p:cNvPr>
          <p:cNvSpPr/>
          <p:nvPr/>
        </p:nvSpPr>
        <p:spPr>
          <a:xfrm>
            <a:off x="557644" y="646982"/>
            <a:ext cx="11039996" cy="58477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sz="3000" dirty="0">
                <a:ln w="0"/>
                <a:solidFill>
                  <a:schemeClr val="accent1">
                    <a:lumMod val="75000"/>
                  </a:schemeClr>
                </a:solidFill>
              </a:rPr>
              <a:t>ACF and PACF – Idealized Seasonality</a:t>
            </a:r>
            <a:endParaRPr lang="en-IN" sz="3000" dirty="0">
              <a:ln w="0"/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AutoShape 4" descr="Image result for ge stock">
            <a:extLst>
              <a:ext uri="{FF2B5EF4-FFF2-40B4-BE49-F238E27FC236}">
                <a16:creationId xmlns:a16="http://schemas.microsoft.com/office/drawing/2014/main" id="{E3CC1976-4898-4944-A070-558F1E4BC6B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648200" y="2705100"/>
            <a:ext cx="2895600" cy="144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8" name="object 14">
            <a:extLst>
              <a:ext uri="{FF2B5EF4-FFF2-40B4-BE49-F238E27FC236}">
                <a16:creationId xmlns:a16="http://schemas.microsoft.com/office/drawing/2014/main" id="{06CD08D6-204D-43DE-94B4-1E7B19ECDF37}"/>
              </a:ext>
            </a:extLst>
          </p:cNvPr>
          <p:cNvSpPr/>
          <p:nvPr/>
        </p:nvSpPr>
        <p:spPr>
          <a:xfrm>
            <a:off x="367048" y="1331512"/>
            <a:ext cx="9601200" cy="54559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023968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14">
            <a:extLst>
              <a:ext uri="{FF2B5EF4-FFF2-40B4-BE49-F238E27FC236}">
                <a16:creationId xmlns:a16="http://schemas.microsoft.com/office/drawing/2014/main" id="{46D44677-DAB7-49D8-AE6F-59537A2984BD}"/>
              </a:ext>
            </a:extLst>
          </p:cNvPr>
          <p:cNvSpPr/>
          <p:nvPr/>
        </p:nvSpPr>
        <p:spPr>
          <a:xfrm>
            <a:off x="542470" y="1723370"/>
            <a:ext cx="10820856" cy="49237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Rectangle 27"/>
          <p:cNvSpPr/>
          <p:nvPr/>
        </p:nvSpPr>
        <p:spPr>
          <a:xfrm flipH="1">
            <a:off x="9968248" y="6309360"/>
            <a:ext cx="2223752" cy="548640"/>
          </a:xfrm>
          <a:prstGeom prst="rect">
            <a:avLst/>
          </a:prstGeom>
          <a:solidFill>
            <a:srgbClr val="0C5A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160">
              <a:latin typeface="Roboto Regular"/>
              <a:cs typeface="Roboto Regular"/>
            </a:endParaRPr>
          </a:p>
        </p:txBody>
      </p:sp>
      <p:sp>
        <p:nvSpPr>
          <p:cNvPr id="18437" name="TextBox 28"/>
          <p:cNvSpPr txBox="1">
            <a:spLocks noChangeArrowheads="1"/>
          </p:cNvSpPr>
          <p:nvPr/>
        </p:nvSpPr>
        <p:spPr bwMode="auto">
          <a:xfrm>
            <a:off x="11363326" y="6362700"/>
            <a:ext cx="492443" cy="424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160" dirty="0">
                <a:solidFill>
                  <a:srgbClr val="FFFFFF"/>
                </a:solidFill>
                <a:latin typeface="Roboto Regular"/>
                <a:cs typeface="Roboto Regular"/>
              </a:rPr>
              <a:t>03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2407" y="1"/>
            <a:ext cx="1829593" cy="1293962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557644" y="1135140"/>
            <a:ext cx="11357441" cy="59530"/>
          </a:xfrm>
          <a:prstGeom prst="rect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37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3051230-D0AA-4D5B-ACCB-8B173A7BFF5C}"/>
              </a:ext>
            </a:extLst>
          </p:cNvPr>
          <p:cNvSpPr/>
          <p:nvPr/>
        </p:nvSpPr>
        <p:spPr>
          <a:xfrm>
            <a:off x="11378500" y="5721306"/>
            <a:ext cx="813500" cy="4477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1C6A9CA8-4080-4BFB-A61D-B50E573DC1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EE5310A-7FE1-44DE-8EB6-4C7F021E5EA0}"/>
              </a:ext>
            </a:extLst>
          </p:cNvPr>
          <p:cNvSpPr/>
          <p:nvPr/>
        </p:nvSpPr>
        <p:spPr>
          <a:xfrm>
            <a:off x="557644" y="646982"/>
            <a:ext cx="11039996" cy="553998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sz="3000">
                <a:ln w="0"/>
                <a:solidFill>
                  <a:schemeClr val="accent1">
                    <a:lumMod val="75000"/>
                  </a:schemeClr>
                </a:solidFill>
              </a:rPr>
              <a:t>ACF and PACF – Idealized Seasonality</a:t>
            </a:r>
            <a:endParaRPr lang="en-IN" sz="3000" dirty="0">
              <a:ln w="0"/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AutoShape 4" descr="Image result for ge stock">
            <a:extLst>
              <a:ext uri="{FF2B5EF4-FFF2-40B4-BE49-F238E27FC236}">
                <a16:creationId xmlns:a16="http://schemas.microsoft.com/office/drawing/2014/main" id="{E3CC1976-4898-4944-A070-558F1E4BC6B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648200" y="2705100"/>
            <a:ext cx="2895600" cy="144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7A8C150-8140-4B0D-8FB4-B347BE10AA51}"/>
              </a:ext>
            </a:extLst>
          </p:cNvPr>
          <p:cNvSpPr/>
          <p:nvPr/>
        </p:nvSpPr>
        <p:spPr>
          <a:xfrm>
            <a:off x="0" y="1323260"/>
            <a:ext cx="1213104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69950" marR="1098550" indent="-342900">
              <a:spcBef>
                <a:spcPts val="5"/>
              </a:spcBef>
              <a:buChar char="•"/>
              <a:tabLst>
                <a:tab pos="869950" algn="l"/>
                <a:tab pos="870585" algn="l"/>
              </a:tabLst>
            </a:pPr>
            <a:r>
              <a:rPr lang="en-US" sz="2000" spc="-5" dirty="0">
                <a:cs typeface="Times New Roman"/>
              </a:rPr>
              <a:t>Ideal Seasonality: Cyclicality in </a:t>
            </a:r>
            <a:r>
              <a:rPr lang="en-US" sz="2000" spc="-10" dirty="0">
                <a:cs typeface="Times New Roman"/>
              </a:rPr>
              <a:t>ACF </a:t>
            </a:r>
            <a:r>
              <a:rPr lang="en-US" sz="2000" spc="-5" dirty="0">
                <a:cs typeface="Times New Roman"/>
              </a:rPr>
              <a:t>and a few lags of  PACF with some </a:t>
            </a:r>
            <a:r>
              <a:rPr lang="en-US" sz="2000" dirty="0">
                <a:cs typeface="Times New Roman"/>
              </a:rPr>
              <a:t>positive </a:t>
            </a:r>
            <a:r>
              <a:rPr lang="en-US" sz="2000" spc="-5" dirty="0">
                <a:cs typeface="Times New Roman"/>
              </a:rPr>
              <a:t>and some</a:t>
            </a:r>
            <a:r>
              <a:rPr lang="en-US" sz="2000" spc="-45" dirty="0">
                <a:cs typeface="Times New Roman"/>
              </a:rPr>
              <a:t> </a:t>
            </a:r>
            <a:r>
              <a:rPr lang="en-US" sz="2000" spc="-5" dirty="0">
                <a:cs typeface="Times New Roman"/>
              </a:rPr>
              <a:t>negative</a:t>
            </a:r>
            <a:endParaRPr lang="en-US" sz="2000" dirty="0"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342236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14">
            <a:extLst>
              <a:ext uri="{FF2B5EF4-FFF2-40B4-BE49-F238E27FC236}">
                <a16:creationId xmlns:a16="http://schemas.microsoft.com/office/drawing/2014/main" id="{B45770A4-C98D-472E-99A7-FCF3C30E38C4}"/>
              </a:ext>
            </a:extLst>
          </p:cNvPr>
          <p:cNvSpPr/>
          <p:nvPr/>
        </p:nvSpPr>
        <p:spPr>
          <a:xfrm>
            <a:off x="557644" y="1334983"/>
            <a:ext cx="9506712" cy="54025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Rectangle 27"/>
          <p:cNvSpPr/>
          <p:nvPr/>
        </p:nvSpPr>
        <p:spPr>
          <a:xfrm flipH="1">
            <a:off x="9968248" y="6309360"/>
            <a:ext cx="2223752" cy="548640"/>
          </a:xfrm>
          <a:prstGeom prst="rect">
            <a:avLst/>
          </a:prstGeom>
          <a:solidFill>
            <a:srgbClr val="0C5A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160">
              <a:latin typeface="Roboto Regular"/>
              <a:cs typeface="Roboto Regular"/>
            </a:endParaRPr>
          </a:p>
        </p:txBody>
      </p:sp>
      <p:sp>
        <p:nvSpPr>
          <p:cNvPr id="18437" name="TextBox 28"/>
          <p:cNvSpPr txBox="1">
            <a:spLocks noChangeArrowheads="1"/>
          </p:cNvSpPr>
          <p:nvPr/>
        </p:nvSpPr>
        <p:spPr bwMode="auto">
          <a:xfrm>
            <a:off x="11363326" y="6362700"/>
            <a:ext cx="492443" cy="424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160" dirty="0">
                <a:solidFill>
                  <a:srgbClr val="FFFFFF"/>
                </a:solidFill>
                <a:latin typeface="Roboto Regular"/>
                <a:cs typeface="Roboto Regular"/>
              </a:rPr>
              <a:t>03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2407" y="1"/>
            <a:ext cx="1829593" cy="1293962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557644" y="1135140"/>
            <a:ext cx="11357441" cy="59530"/>
          </a:xfrm>
          <a:prstGeom prst="rect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37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3051230-D0AA-4D5B-ACCB-8B173A7BFF5C}"/>
              </a:ext>
            </a:extLst>
          </p:cNvPr>
          <p:cNvSpPr/>
          <p:nvPr/>
        </p:nvSpPr>
        <p:spPr>
          <a:xfrm>
            <a:off x="11378500" y="5721306"/>
            <a:ext cx="813500" cy="4477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1C6A9CA8-4080-4BFB-A61D-B50E573DC1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EE5310A-7FE1-44DE-8EB6-4C7F021E5EA0}"/>
              </a:ext>
            </a:extLst>
          </p:cNvPr>
          <p:cNvSpPr/>
          <p:nvPr/>
        </p:nvSpPr>
        <p:spPr>
          <a:xfrm>
            <a:off x="557644" y="646982"/>
            <a:ext cx="11039996" cy="58477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sz="3000" dirty="0">
                <a:ln w="0"/>
                <a:solidFill>
                  <a:schemeClr val="accent1">
                    <a:lumMod val="75000"/>
                  </a:schemeClr>
                </a:solidFill>
              </a:rPr>
              <a:t>ACF and PACF – Idealized Randomness</a:t>
            </a:r>
            <a:endParaRPr lang="en-IN" sz="3000" dirty="0">
              <a:ln w="0"/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AutoShape 4" descr="Image result for ge stock">
            <a:extLst>
              <a:ext uri="{FF2B5EF4-FFF2-40B4-BE49-F238E27FC236}">
                <a16:creationId xmlns:a16="http://schemas.microsoft.com/office/drawing/2014/main" id="{E3CC1976-4898-4944-A070-558F1E4BC6B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648200" y="2705100"/>
            <a:ext cx="2895600" cy="144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807749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14">
            <a:extLst>
              <a:ext uri="{FF2B5EF4-FFF2-40B4-BE49-F238E27FC236}">
                <a16:creationId xmlns:a16="http://schemas.microsoft.com/office/drawing/2014/main" id="{68CBBBFD-B71B-42F1-B636-1A0B235C7FA3}"/>
              </a:ext>
            </a:extLst>
          </p:cNvPr>
          <p:cNvSpPr/>
          <p:nvPr/>
        </p:nvSpPr>
        <p:spPr>
          <a:xfrm>
            <a:off x="721496" y="1603800"/>
            <a:ext cx="9459468" cy="5254200"/>
          </a:xfrm>
          <a:prstGeom prst="rect">
            <a:avLst/>
          </a:prstGeom>
          <a:blipFill>
            <a:blip r:embed="rId3" cstate="print"/>
            <a:stretch>
              <a:fillRect t="-1" b="-2330"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8" name="Rectangle 27"/>
          <p:cNvSpPr/>
          <p:nvPr/>
        </p:nvSpPr>
        <p:spPr>
          <a:xfrm flipH="1">
            <a:off x="9968248" y="6309360"/>
            <a:ext cx="2223752" cy="548640"/>
          </a:xfrm>
          <a:prstGeom prst="rect">
            <a:avLst/>
          </a:prstGeom>
          <a:solidFill>
            <a:srgbClr val="0C5A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160">
              <a:latin typeface="Roboto Regular"/>
              <a:cs typeface="Roboto Regular"/>
            </a:endParaRPr>
          </a:p>
        </p:txBody>
      </p:sp>
      <p:sp>
        <p:nvSpPr>
          <p:cNvPr id="18437" name="TextBox 28"/>
          <p:cNvSpPr txBox="1">
            <a:spLocks noChangeArrowheads="1"/>
          </p:cNvSpPr>
          <p:nvPr/>
        </p:nvSpPr>
        <p:spPr bwMode="auto">
          <a:xfrm>
            <a:off x="11363326" y="6362700"/>
            <a:ext cx="492443" cy="424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160" dirty="0">
                <a:solidFill>
                  <a:srgbClr val="FFFFFF"/>
                </a:solidFill>
                <a:latin typeface="Roboto Regular"/>
                <a:cs typeface="Roboto Regular"/>
              </a:rPr>
              <a:t>03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2407" y="1"/>
            <a:ext cx="1829593" cy="1293962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557644" y="1135140"/>
            <a:ext cx="11357441" cy="59530"/>
          </a:xfrm>
          <a:prstGeom prst="rect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37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3051230-D0AA-4D5B-ACCB-8B173A7BFF5C}"/>
              </a:ext>
            </a:extLst>
          </p:cNvPr>
          <p:cNvSpPr/>
          <p:nvPr/>
        </p:nvSpPr>
        <p:spPr>
          <a:xfrm>
            <a:off x="11378500" y="5721306"/>
            <a:ext cx="813500" cy="4477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1C6A9CA8-4080-4BFB-A61D-B50E573DC1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EE5310A-7FE1-44DE-8EB6-4C7F021E5EA0}"/>
              </a:ext>
            </a:extLst>
          </p:cNvPr>
          <p:cNvSpPr/>
          <p:nvPr/>
        </p:nvSpPr>
        <p:spPr>
          <a:xfrm>
            <a:off x="557644" y="646982"/>
            <a:ext cx="11039996" cy="58477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sz="3000" dirty="0">
                <a:ln w="0"/>
                <a:solidFill>
                  <a:schemeClr val="accent1">
                    <a:lumMod val="75000"/>
                  </a:schemeClr>
                </a:solidFill>
              </a:rPr>
              <a:t>ACF and PACF – Idealized Randomness</a:t>
            </a:r>
            <a:endParaRPr lang="en-IN" sz="3000" dirty="0">
              <a:ln w="0"/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AutoShape 4" descr="Image result for ge stock">
            <a:extLst>
              <a:ext uri="{FF2B5EF4-FFF2-40B4-BE49-F238E27FC236}">
                <a16:creationId xmlns:a16="http://schemas.microsoft.com/office/drawing/2014/main" id="{E3CC1976-4898-4944-A070-558F1E4BC6B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648200" y="2705100"/>
            <a:ext cx="2895600" cy="144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45D6E18-7069-4D9B-AE42-E7D0F7786A95}"/>
              </a:ext>
            </a:extLst>
          </p:cNvPr>
          <p:cNvSpPr/>
          <p:nvPr/>
        </p:nvSpPr>
        <p:spPr>
          <a:xfrm>
            <a:off x="-18358" y="1293963"/>
            <a:ext cx="1125531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69950" marR="624205" indent="-342900">
              <a:buChar char="•"/>
              <a:tabLst>
                <a:tab pos="869950" algn="l"/>
                <a:tab pos="870585" algn="l"/>
              </a:tabLst>
            </a:pPr>
            <a:r>
              <a:rPr lang="en-US" sz="2000" spc="-5" dirty="0">
                <a:cs typeface="Times New Roman"/>
              </a:rPr>
              <a:t>Ideal Random: A </a:t>
            </a:r>
            <a:r>
              <a:rPr lang="en-US" sz="2000" dirty="0">
                <a:cs typeface="Times New Roman"/>
              </a:rPr>
              <a:t>spike </a:t>
            </a:r>
            <a:r>
              <a:rPr lang="en-US" sz="2000" spc="-10" dirty="0">
                <a:cs typeface="Times New Roman"/>
              </a:rPr>
              <a:t>may </a:t>
            </a:r>
            <a:r>
              <a:rPr lang="en-US" sz="2000" spc="-5" dirty="0">
                <a:cs typeface="Times New Roman"/>
              </a:rPr>
              <a:t>or </a:t>
            </a:r>
            <a:r>
              <a:rPr lang="en-US" sz="2000" spc="-10" dirty="0">
                <a:cs typeface="Times New Roman"/>
              </a:rPr>
              <a:t>may </a:t>
            </a:r>
            <a:r>
              <a:rPr lang="en-US" sz="2000" dirty="0">
                <a:cs typeface="Times New Roman"/>
              </a:rPr>
              <a:t>not </a:t>
            </a:r>
            <a:r>
              <a:rPr lang="en-US" sz="2000" spc="-5" dirty="0">
                <a:cs typeface="Times New Roman"/>
              </a:rPr>
              <a:t>be present; even if  present, magnitude will </a:t>
            </a:r>
            <a:r>
              <a:rPr lang="en-US" sz="2000" dirty="0">
                <a:cs typeface="Times New Roman"/>
              </a:rPr>
              <a:t>be</a:t>
            </a:r>
            <a:r>
              <a:rPr lang="en-US" sz="2000" spc="-50" dirty="0">
                <a:cs typeface="Times New Roman"/>
              </a:rPr>
              <a:t> </a:t>
            </a:r>
            <a:r>
              <a:rPr lang="en-US" sz="2000" spc="-5" dirty="0">
                <a:cs typeface="Times New Roman"/>
              </a:rPr>
              <a:t>small</a:t>
            </a:r>
            <a:endParaRPr lang="en-US" sz="2000" dirty="0"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524030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14">
            <a:extLst>
              <a:ext uri="{FF2B5EF4-FFF2-40B4-BE49-F238E27FC236}">
                <a16:creationId xmlns:a16="http://schemas.microsoft.com/office/drawing/2014/main" id="{2F367FB5-EEFD-4EEB-A04D-9EC510E41B19}"/>
              </a:ext>
            </a:extLst>
          </p:cNvPr>
          <p:cNvSpPr/>
          <p:nvPr/>
        </p:nvSpPr>
        <p:spPr>
          <a:xfrm>
            <a:off x="557644" y="1194670"/>
            <a:ext cx="9576956" cy="54296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Rectangle 27"/>
          <p:cNvSpPr/>
          <p:nvPr/>
        </p:nvSpPr>
        <p:spPr>
          <a:xfrm flipH="1">
            <a:off x="9968248" y="6309360"/>
            <a:ext cx="2223752" cy="548640"/>
          </a:xfrm>
          <a:prstGeom prst="rect">
            <a:avLst/>
          </a:prstGeom>
          <a:solidFill>
            <a:srgbClr val="0C5A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160">
              <a:latin typeface="Roboto Regular"/>
              <a:cs typeface="Roboto Regular"/>
            </a:endParaRPr>
          </a:p>
        </p:txBody>
      </p:sp>
      <p:sp>
        <p:nvSpPr>
          <p:cNvPr id="18437" name="TextBox 28"/>
          <p:cNvSpPr txBox="1">
            <a:spLocks noChangeArrowheads="1"/>
          </p:cNvSpPr>
          <p:nvPr/>
        </p:nvSpPr>
        <p:spPr bwMode="auto">
          <a:xfrm>
            <a:off x="11363326" y="6362700"/>
            <a:ext cx="492443" cy="424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160" dirty="0">
                <a:solidFill>
                  <a:srgbClr val="FFFFFF"/>
                </a:solidFill>
                <a:latin typeface="Roboto Regular"/>
                <a:cs typeface="Roboto Regular"/>
              </a:rPr>
              <a:t>03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2407" y="1"/>
            <a:ext cx="1829593" cy="1293962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557644" y="1135140"/>
            <a:ext cx="11357441" cy="59530"/>
          </a:xfrm>
          <a:prstGeom prst="rect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37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3051230-D0AA-4D5B-ACCB-8B173A7BFF5C}"/>
              </a:ext>
            </a:extLst>
          </p:cNvPr>
          <p:cNvSpPr/>
          <p:nvPr/>
        </p:nvSpPr>
        <p:spPr>
          <a:xfrm>
            <a:off x="11378500" y="5721306"/>
            <a:ext cx="813500" cy="4477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1C6A9CA8-4080-4BFB-A61D-B50E573DC1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EE5310A-7FE1-44DE-8EB6-4C7F021E5EA0}"/>
              </a:ext>
            </a:extLst>
          </p:cNvPr>
          <p:cNvSpPr/>
          <p:nvPr/>
        </p:nvSpPr>
        <p:spPr>
          <a:xfrm>
            <a:off x="557644" y="646982"/>
            <a:ext cx="11039996" cy="58477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sz="3000" dirty="0">
                <a:ln w="0"/>
                <a:solidFill>
                  <a:schemeClr val="accent1">
                    <a:lumMod val="75000"/>
                  </a:schemeClr>
                </a:solidFill>
              </a:rPr>
              <a:t>Births in NY </a:t>
            </a:r>
            <a:endParaRPr lang="en-IN" sz="3000" dirty="0">
              <a:ln w="0"/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AutoShape 4" descr="Image result for ge stock">
            <a:extLst>
              <a:ext uri="{FF2B5EF4-FFF2-40B4-BE49-F238E27FC236}">
                <a16:creationId xmlns:a16="http://schemas.microsoft.com/office/drawing/2014/main" id="{E3CC1976-4898-4944-A070-558F1E4BC6B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648200" y="2705100"/>
            <a:ext cx="2895600" cy="144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894131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14">
            <a:extLst>
              <a:ext uri="{FF2B5EF4-FFF2-40B4-BE49-F238E27FC236}">
                <a16:creationId xmlns:a16="http://schemas.microsoft.com/office/drawing/2014/main" id="{49F37888-2B2D-44C3-A991-AEC3A67959B1}"/>
              </a:ext>
            </a:extLst>
          </p:cNvPr>
          <p:cNvSpPr/>
          <p:nvPr/>
        </p:nvSpPr>
        <p:spPr>
          <a:xfrm>
            <a:off x="297655" y="1093397"/>
            <a:ext cx="11596689" cy="53705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Rectangle 27"/>
          <p:cNvSpPr/>
          <p:nvPr/>
        </p:nvSpPr>
        <p:spPr>
          <a:xfrm flipH="1">
            <a:off x="10510520" y="6416040"/>
            <a:ext cx="1681480" cy="441960"/>
          </a:xfrm>
          <a:prstGeom prst="rect">
            <a:avLst/>
          </a:prstGeom>
          <a:solidFill>
            <a:srgbClr val="0C5A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160">
              <a:latin typeface="Roboto Regular"/>
              <a:cs typeface="Roboto Regular"/>
            </a:endParaRPr>
          </a:p>
        </p:txBody>
      </p:sp>
      <p:sp>
        <p:nvSpPr>
          <p:cNvPr id="18437" name="TextBox 28"/>
          <p:cNvSpPr txBox="1">
            <a:spLocks noChangeArrowheads="1"/>
          </p:cNvSpPr>
          <p:nvPr/>
        </p:nvSpPr>
        <p:spPr bwMode="auto">
          <a:xfrm>
            <a:off x="11363326" y="6362700"/>
            <a:ext cx="492443" cy="424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160" dirty="0">
                <a:solidFill>
                  <a:srgbClr val="FFFFFF"/>
                </a:solidFill>
                <a:latin typeface="Roboto Regular"/>
                <a:cs typeface="Roboto Regular"/>
              </a:rPr>
              <a:t>03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2407" y="1"/>
            <a:ext cx="1829593" cy="1293962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557644" y="1135140"/>
            <a:ext cx="11357441" cy="59530"/>
          </a:xfrm>
          <a:prstGeom prst="rect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37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3051230-D0AA-4D5B-ACCB-8B173A7BFF5C}"/>
              </a:ext>
            </a:extLst>
          </p:cNvPr>
          <p:cNvSpPr/>
          <p:nvPr/>
        </p:nvSpPr>
        <p:spPr>
          <a:xfrm>
            <a:off x="11378500" y="5721306"/>
            <a:ext cx="813500" cy="4477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1C6A9CA8-4080-4BFB-A61D-B50E573DC1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EE5310A-7FE1-44DE-8EB6-4C7F021E5EA0}"/>
              </a:ext>
            </a:extLst>
          </p:cNvPr>
          <p:cNvSpPr/>
          <p:nvPr/>
        </p:nvSpPr>
        <p:spPr>
          <a:xfrm>
            <a:off x="557644" y="646982"/>
            <a:ext cx="11039996" cy="58477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sz="3000" dirty="0">
                <a:ln w="0"/>
                <a:solidFill>
                  <a:schemeClr val="accent1">
                    <a:lumMod val="75000"/>
                  </a:schemeClr>
                </a:solidFill>
              </a:rPr>
              <a:t>ACF and PACF</a:t>
            </a:r>
            <a:endParaRPr lang="en-IN" sz="3000" dirty="0">
              <a:ln w="0"/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AutoShape 4" descr="Image result for ge stock">
            <a:extLst>
              <a:ext uri="{FF2B5EF4-FFF2-40B4-BE49-F238E27FC236}">
                <a16:creationId xmlns:a16="http://schemas.microsoft.com/office/drawing/2014/main" id="{E3CC1976-4898-4944-A070-558F1E4BC6B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648200" y="2705100"/>
            <a:ext cx="2895600" cy="144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297060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/>
        </p:nvSpPr>
        <p:spPr>
          <a:xfrm flipH="1">
            <a:off x="9968248" y="6309360"/>
            <a:ext cx="2223752" cy="548640"/>
          </a:xfrm>
          <a:prstGeom prst="rect">
            <a:avLst/>
          </a:prstGeom>
          <a:solidFill>
            <a:srgbClr val="0C5A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160">
              <a:latin typeface="Roboto Regular"/>
              <a:cs typeface="Roboto Regular"/>
            </a:endParaRPr>
          </a:p>
        </p:txBody>
      </p:sp>
      <p:sp>
        <p:nvSpPr>
          <p:cNvPr id="18433" name="TextBox 14"/>
          <p:cNvSpPr txBox="1">
            <a:spLocks noChangeArrowheads="1"/>
          </p:cNvSpPr>
          <p:nvPr/>
        </p:nvSpPr>
        <p:spPr bwMode="auto">
          <a:xfrm>
            <a:off x="557644" y="569590"/>
            <a:ext cx="4233210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>
              <a:defRPr sz="3000">
                <a:ln w="0"/>
                <a:solidFill>
                  <a:schemeClr val="accent1">
                    <a:lumMod val="75000"/>
                  </a:schemeClr>
                </a:solidFill>
              </a:defRPr>
            </a:lvl1pPr>
            <a:lvl2pPr marL="742950" indent="-285750" eaLnBrk="0" hangingPunct="0">
              <a:defRPr sz="2400"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Calibri" charset="0"/>
                <a:ea typeface="ＭＳ Ｐゴシック" charset="0"/>
              </a:defRPr>
            </a:lvl9pPr>
          </a:lstStyle>
          <a:p>
            <a:r>
              <a:rPr lang="en-US" dirty="0"/>
              <a:t>What is Time Series Data?</a:t>
            </a:r>
          </a:p>
        </p:txBody>
      </p:sp>
      <p:sp>
        <p:nvSpPr>
          <p:cNvPr id="18437" name="TextBox 28"/>
          <p:cNvSpPr txBox="1">
            <a:spLocks noChangeArrowheads="1"/>
          </p:cNvSpPr>
          <p:nvPr/>
        </p:nvSpPr>
        <p:spPr bwMode="auto">
          <a:xfrm>
            <a:off x="11363326" y="6362700"/>
            <a:ext cx="492443" cy="424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160" dirty="0">
                <a:solidFill>
                  <a:srgbClr val="FFFFFF"/>
                </a:solidFill>
                <a:latin typeface="Roboto Regular"/>
                <a:cs typeface="Roboto Regular"/>
              </a:rPr>
              <a:t>03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2407" y="1"/>
            <a:ext cx="1829593" cy="1293962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557644" y="1135140"/>
            <a:ext cx="11357441" cy="59530"/>
          </a:xfrm>
          <a:prstGeom prst="rect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37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3051230-D0AA-4D5B-ACCB-8B173A7BFF5C}"/>
              </a:ext>
            </a:extLst>
          </p:cNvPr>
          <p:cNvSpPr/>
          <p:nvPr/>
        </p:nvSpPr>
        <p:spPr>
          <a:xfrm>
            <a:off x="11378500" y="5721306"/>
            <a:ext cx="813500" cy="4477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1C6A9CA8-4080-4BFB-A61D-B50E573DC1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A5F51C6-933D-4E04-9310-9E8A0649A44F}"/>
              </a:ext>
            </a:extLst>
          </p:cNvPr>
          <p:cNvSpPr/>
          <p:nvPr/>
        </p:nvSpPr>
        <p:spPr>
          <a:xfrm>
            <a:off x="416560" y="2003782"/>
            <a:ext cx="4744720" cy="323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dirty="0">
                <a:latin typeface="Arial Unicode MS"/>
                <a:cs typeface="Calibri" panose="020F0502020204030204" pitchFamily="34" charset="0"/>
              </a:rPr>
              <a:t>A sequence of data points in successive order, indexed by time. 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altLang="en-US" dirty="0">
              <a:latin typeface="Arial Unicode MS"/>
              <a:cs typeface="Calibri" panose="020F0502020204030204" pitchFamily="34" charset="0"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latin typeface="Arial Unicode MS"/>
                <a:cs typeface="Calibri" panose="020F0502020204030204" pitchFamily="34" charset="0"/>
              </a:rPr>
              <a:t>	 </a:t>
            </a:r>
            <a:r>
              <a:rPr lang="en-US" altLang="en-US" dirty="0" err="1">
                <a:latin typeface="Arial Unicode MS"/>
                <a:cs typeface="Calibri" panose="020F0502020204030204" pitchFamily="34" charset="0"/>
              </a:rPr>
              <a:t>y</a:t>
            </a:r>
            <a:r>
              <a:rPr lang="en-US" altLang="en-US" baseline="-25000" dirty="0" err="1">
                <a:latin typeface="Arial Unicode MS"/>
                <a:cs typeface="Calibri" panose="020F0502020204030204" pitchFamily="34" charset="0"/>
              </a:rPr>
              <a:t>t</a:t>
            </a:r>
            <a:r>
              <a:rPr lang="en-US" altLang="en-US" dirty="0">
                <a:latin typeface="Arial Unicode MS"/>
                <a:cs typeface="Calibri" panose="020F0502020204030204" pitchFamily="34" charset="0"/>
              </a:rPr>
              <a:t>  y</a:t>
            </a:r>
            <a:r>
              <a:rPr lang="en-US" altLang="en-US" baseline="-25000" dirty="0">
                <a:latin typeface="Arial Unicode MS"/>
                <a:cs typeface="Calibri" panose="020F0502020204030204" pitchFamily="34" charset="0"/>
              </a:rPr>
              <a:t>t-1</a:t>
            </a:r>
            <a:r>
              <a:rPr lang="en-US" altLang="en-US" dirty="0">
                <a:latin typeface="Arial Unicode MS"/>
                <a:cs typeface="Calibri" panose="020F0502020204030204" pitchFamily="34" charset="0"/>
              </a:rPr>
              <a:t>,  y</a:t>
            </a:r>
            <a:r>
              <a:rPr lang="en-US" altLang="en-US" baseline="-25000" dirty="0">
                <a:latin typeface="Arial Unicode MS"/>
                <a:cs typeface="Calibri" panose="020F0502020204030204" pitchFamily="34" charset="0"/>
              </a:rPr>
              <a:t>t-2</a:t>
            </a:r>
            <a:r>
              <a:rPr lang="en-US" altLang="en-US" dirty="0">
                <a:latin typeface="Arial Unicode MS"/>
                <a:cs typeface="Calibri" panose="020F0502020204030204" pitchFamily="34" charset="0"/>
              </a:rPr>
              <a:t>, y</a:t>
            </a:r>
            <a:r>
              <a:rPr lang="en-US" altLang="en-US" baseline="-25000" dirty="0">
                <a:latin typeface="Arial Unicode MS"/>
                <a:cs typeface="Calibri" panose="020F0502020204030204" pitchFamily="34" charset="0"/>
              </a:rPr>
              <a:t>t-3, ….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altLang="en-US" baseline="-25000" dirty="0">
              <a:latin typeface="Arial Unicode MS"/>
              <a:cs typeface="Calibri" panose="020F0502020204030204" pitchFamily="34" charset="0"/>
            </a:endParaRP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altLang="en-US" baseline="-25000" dirty="0">
              <a:latin typeface="Arial Unicode MS"/>
              <a:cs typeface="Calibri" panose="020F0502020204030204" pitchFamily="34" charset="0"/>
            </a:endParaRP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dirty="0">
                <a:latin typeface="Arial Unicode MS"/>
                <a:cs typeface="Calibri" panose="020F0502020204030204" pitchFamily="34" charset="0"/>
              </a:rPr>
              <a:t>Population of the country listed year-wise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altLang="en-US" dirty="0">
              <a:latin typeface="Arial Unicode MS"/>
              <a:cs typeface="Calibri" panose="020F0502020204030204" pitchFamily="34" charset="0"/>
            </a:endParaRP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dirty="0">
                <a:latin typeface="Arial Unicode MS"/>
                <a:cs typeface="Calibri" panose="020F0502020204030204" pitchFamily="34" charset="0"/>
              </a:rPr>
              <a:t>Temperature in the city listed by the hour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altLang="en-US" dirty="0">
              <a:latin typeface="Arial Unicode MS"/>
              <a:cs typeface="Calibri" panose="020F0502020204030204" pitchFamily="34" charset="0"/>
            </a:endParaRP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dirty="0">
                <a:latin typeface="Arial Unicode MS"/>
                <a:cs typeface="Calibri" panose="020F0502020204030204" pitchFamily="34" charset="0"/>
              </a:rPr>
              <a:t>Number of iPhones sold listed for each quarter </a:t>
            </a:r>
            <a:endParaRPr kumimoji="0" lang="en-US" altLang="en-US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31" name="Picture 7" descr="Image result for forecasting">
            <a:hlinkClick r:id="rId4"/>
            <a:extLst>
              <a:ext uri="{FF2B5EF4-FFF2-40B4-BE49-F238E27FC236}">
                <a16:creationId xmlns:a16="http://schemas.microsoft.com/office/drawing/2014/main" id="{9957DE1F-6C51-4F2B-A76D-85F0F795AD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4786" y="1176928"/>
            <a:ext cx="7430343" cy="4544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11298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object 15">
            <a:extLst>
              <a:ext uri="{FF2B5EF4-FFF2-40B4-BE49-F238E27FC236}">
                <a16:creationId xmlns:a16="http://schemas.microsoft.com/office/drawing/2014/main" id="{0C356D60-4271-448F-8850-139A46D0A63D}"/>
              </a:ext>
            </a:extLst>
          </p:cNvPr>
          <p:cNvSpPr/>
          <p:nvPr/>
        </p:nvSpPr>
        <p:spPr>
          <a:xfrm>
            <a:off x="3869296" y="1249733"/>
            <a:ext cx="6925704" cy="4161644"/>
          </a:xfrm>
          <a:prstGeom prst="rect">
            <a:avLst/>
          </a:prstGeom>
          <a:blipFill>
            <a:blip r:embed="rId3" cstate="print"/>
            <a:stretch>
              <a:fillRect t="1" r="427" b="-706"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5" name="object 16">
            <a:extLst>
              <a:ext uri="{FF2B5EF4-FFF2-40B4-BE49-F238E27FC236}">
                <a16:creationId xmlns:a16="http://schemas.microsoft.com/office/drawing/2014/main" id="{81711E82-E79C-4395-B51D-C2BF0BC46EB7}"/>
              </a:ext>
            </a:extLst>
          </p:cNvPr>
          <p:cNvSpPr/>
          <p:nvPr/>
        </p:nvSpPr>
        <p:spPr>
          <a:xfrm>
            <a:off x="557644" y="1194669"/>
            <a:ext cx="3886200" cy="2275531"/>
          </a:xfrm>
          <a:prstGeom prst="rect">
            <a:avLst/>
          </a:prstGeom>
          <a:blipFill>
            <a:blip r:embed="rId4" cstate="print"/>
            <a:stretch>
              <a:fillRect t="-11042"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7" name="object 18">
            <a:extLst>
              <a:ext uri="{FF2B5EF4-FFF2-40B4-BE49-F238E27FC236}">
                <a16:creationId xmlns:a16="http://schemas.microsoft.com/office/drawing/2014/main" id="{4431AF76-2D9D-4EF3-BA3F-7F63D1607162}"/>
              </a:ext>
            </a:extLst>
          </p:cNvPr>
          <p:cNvSpPr/>
          <p:nvPr/>
        </p:nvSpPr>
        <p:spPr>
          <a:xfrm>
            <a:off x="1625205" y="6131868"/>
            <a:ext cx="762000" cy="216535"/>
          </a:xfrm>
          <a:custGeom>
            <a:avLst/>
            <a:gdLst/>
            <a:ahLst/>
            <a:cxnLst/>
            <a:rect l="l" t="t" r="r" b="b"/>
            <a:pathLst>
              <a:path w="762000" h="216535">
                <a:moveTo>
                  <a:pt x="0" y="216407"/>
                </a:moveTo>
                <a:lnTo>
                  <a:pt x="762000" y="216407"/>
                </a:lnTo>
                <a:lnTo>
                  <a:pt x="762000" y="0"/>
                </a:lnTo>
                <a:lnTo>
                  <a:pt x="0" y="0"/>
                </a:lnTo>
                <a:lnTo>
                  <a:pt x="0" y="216407"/>
                </a:lnTo>
                <a:close/>
              </a:path>
            </a:pathLst>
          </a:custGeom>
          <a:solidFill>
            <a:srgbClr val="FFFF00">
              <a:alpha val="3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19">
            <a:extLst>
              <a:ext uri="{FF2B5EF4-FFF2-40B4-BE49-F238E27FC236}">
                <a16:creationId xmlns:a16="http://schemas.microsoft.com/office/drawing/2014/main" id="{EF3510F5-B064-4E20-AE87-0D296B70D5AB}"/>
              </a:ext>
            </a:extLst>
          </p:cNvPr>
          <p:cNvSpPr/>
          <p:nvPr/>
        </p:nvSpPr>
        <p:spPr>
          <a:xfrm>
            <a:off x="1625205" y="6131868"/>
            <a:ext cx="762000" cy="216535"/>
          </a:xfrm>
          <a:custGeom>
            <a:avLst/>
            <a:gdLst/>
            <a:ahLst/>
            <a:cxnLst/>
            <a:rect l="l" t="t" r="r" b="b"/>
            <a:pathLst>
              <a:path w="762000" h="216535">
                <a:moveTo>
                  <a:pt x="0" y="216407"/>
                </a:moveTo>
                <a:lnTo>
                  <a:pt x="762000" y="216407"/>
                </a:lnTo>
                <a:lnTo>
                  <a:pt x="762000" y="0"/>
                </a:lnTo>
                <a:lnTo>
                  <a:pt x="0" y="0"/>
                </a:lnTo>
                <a:lnTo>
                  <a:pt x="0" y="216407"/>
                </a:lnTo>
                <a:close/>
              </a:path>
            </a:pathLst>
          </a:custGeom>
          <a:ln w="25908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20">
            <a:extLst>
              <a:ext uri="{FF2B5EF4-FFF2-40B4-BE49-F238E27FC236}">
                <a16:creationId xmlns:a16="http://schemas.microsoft.com/office/drawing/2014/main" id="{9A116E4C-E96E-436C-81A3-99E5ED35421F}"/>
              </a:ext>
            </a:extLst>
          </p:cNvPr>
          <p:cNvSpPr/>
          <p:nvPr/>
        </p:nvSpPr>
        <p:spPr>
          <a:xfrm>
            <a:off x="2384411" y="4823768"/>
            <a:ext cx="4193540" cy="1421765"/>
          </a:xfrm>
          <a:custGeom>
            <a:avLst/>
            <a:gdLst/>
            <a:ahLst/>
            <a:cxnLst/>
            <a:rect l="l" t="t" r="r" b="b"/>
            <a:pathLst>
              <a:path w="4193540" h="1421764">
                <a:moveTo>
                  <a:pt x="4118745" y="30072"/>
                </a:moveTo>
                <a:lnTo>
                  <a:pt x="0" y="1409318"/>
                </a:lnTo>
                <a:lnTo>
                  <a:pt x="4063" y="1421358"/>
                </a:lnTo>
                <a:lnTo>
                  <a:pt x="4122777" y="42147"/>
                </a:lnTo>
                <a:lnTo>
                  <a:pt x="4118745" y="30072"/>
                </a:lnTo>
                <a:close/>
              </a:path>
              <a:path w="4193540" h="1421764">
                <a:moveTo>
                  <a:pt x="4178964" y="26034"/>
                </a:moveTo>
                <a:lnTo>
                  <a:pt x="4130802" y="26034"/>
                </a:lnTo>
                <a:lnTo>
                  <a:pt x="4134866" y="38099"/>
                </a:lnTo>
                <a:lnTo>
                  <a:pt x="4122777" y="42147"/>
                </a:lnTo>
                <a:lnTo>
                  <a:pt x="4132833" y="72262"/>
                </a:lnTo>
                <a:lnTo>
                  <a:pt x="4178964" y="26034"/>
                </a:lnTo>
                <a:close/>
              </a:path>
              <a:path w="4193540" h="1421764">
                <a:moveTo>
                  <a:pt x="4130802" y="26034"/>
                </a:moveTo>
                <a:lnTo>
                  <a:pt x="4118745" y="30072"/>
                </a:lnTo>
                <a:lnTo>
                  <a:pt x="4122777" y="42147"/>
                </a:lnTo>
                <a:lnTo>
                  <a:pt x="4134866" y="38099"/>
                </a:lnTo>
                <a:lnTo>
                  <a:pt x="4130802" y="26034"/>
                </a:lnTo>
                <a:close/>
              </a:path>
              <a:path w="4193540" h="1421764">
                <a:moveTo>
                  <a:pt x="4108704" y="0"/>
                </a:moveTo>
                <a:lnTo>
                  <a:pt x="4118745" y="30072"/>
                </a:lnTo>
                <a:lnTo>
                  <a:pt x="4130802" y="26034"/>
                </a:lnTo>
                <a:lnTo>
                  <a:pt x="4178964" y="26034"/>
                </a:lnTo>
                <a:lnTo>
                  <a:pt x="4193031" y="11937"/>
                </a:lnTo>
                <a:lnTo>
                  <a:pt x="4108704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23">
            <a:extLst>
              <a:ext uri="{FF2B5EF4-FFF2-40B4-BE49-F238E27FC236}">
                <a16:creationId xmlns:a16="http://schemas.microsoft.com/office/drawing/2014/main" id="{8A753C28-C553-4A4B-8995-59BBEBA4ABA7}"/>
              </a:ext>
            </a:extLst>
          </p:cNvPr>
          <p:cNvSpPr/>
          <p:nvPr/>
        </p:nvSpPr>
        <p:spPr>
          <a:xfrm>
            <a:off x="1331835" y="1136958"/>
            <a:ext cx="533400" cy="2034539"/>
          </a:xfrm>
          <a:custGeom>
            <a:avLst/>
            <a:gdLst/>
            <a:ahLst/>
            <a:cxnLst/>
            <a:rect l="l" t="t" r="r" b="b"/>
            <a:pathLst>
              <a:path w="533400" h="2034539">
                <a:moveTo>
                  <a:pt x="0" y="2034539"/>
                </a:moveTo>
                <a:lnTo>
                  <a:pt x="533400" y="2034539"/>
                </a:lnTo>
                <a:lnTo>
                  <a:pt x="533400" y="0"/>
                </a:lnTo>
                <a:lnTo>
                  <a:pt x="0" y="0"/>
                </a:lnTo>
                <a:lnTo>
                  <a:pt x="0" y="2034539"/>
                </a:lnTo>
                <a:close/>
              </a:path>
            </a:pathLst>
          </a:custGeom>
          <a:solidFill>
            <a:srgbClr val="FF6600">
              <a:alpha val="3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26">
            <a:extLst>
              <a:ext uri="{FF2B5EF4-FFF2-40B4-BE49-F238E27FC236}">
                <a16:creationId xmlns:a16="http://schemas.microsoft.com/office/drawing/2014/main" id="{031865AF-45F6-4202-8708-6D7F762DE635}"/>
              </a:ext>
            </a:extLst>
          </p:cNvPr>
          <p:cNvSpPr/>
          <p:nvPr/>
        </p:nvSpPr>
        <p:spPr>
          <a:xfrm>
            <a:off x="1928863" y="3165148"/>
            <a:ext cx="7315834" cy="499109"/>
          </a:xfrm>
          <a:custGeom>
            <a:avLst/>
            <a:gdLst/>
            <a:ahLst/>
            <a:cxnLst/>
            <a:rect l="l" t="t" r="r" b="b"/>
            <a:pathLst>
              <a:path w="7315834" h="499110">
                <a:moveTo>
                  <a:pt x="7241921" y="422528"/>
                </a:moveTo>
                <a:lnTo>
                  <a:pt x="7239908" y="454245"/>
                </a:lnTo>
                <a:lnTo>
                  <a:pt x="7252588" y="455040"/>
                </a:lnTo>
                <a:lnTo>
                  <a:pt x="7251827" y="467740"/>
                </a:lnTo>
                <a:lnTo>
                  <a:pt x="7239052" y="467740"/>
                </a:lnTo>
                <a:lnTo>
                  <a:pt x="7237095" y="498601"/>
                </a:lnTo>
                <a:lnTo>
                  <a:pt x="7309889" y="467740"/>
                </a:lnTo>
                <a:lnTo>
                  <a:pt x="7251827" y="467740"/>
                </a:lnTo>
                <a:lnTo>
                  <a:pt x="7239103" y="466942"/>
                </a:lnTo>
                <a:lnTo>
                  <a:pt x="7311772" y="466942"/>
                </a:lnTo>
                <a:lnTo>
                  <a:pt x="7315581" y="465327"/>
                </a:lnTo>
                <a:lnTo>
                  <a:pt x="7241921" y="422528"/>
                </a:lnTo>
                <a:close/>
              </a:path>
              <a:path w="7315834" h="499110">
                <a:moveTo>
                  <a:pt x="7239908" y="454245"/>
                </a:moveTo>
                <a:lnTo>
                  <a:pt x="7239103" y="466942"/>
                </a:lnTo>
                <a:lnTo>
                  <a:pt x="7251827" y="467740"/>
                </a:lnTo>
                <a:lnTo>
                  <a:pt x="7252588" y="455040"/>
                </a:lnTo>
                <a:lnTo>
                  <a:pt x="7239908" y="454245"/>
                </a:lnTo>
                <a:close/>
              </a:path>
              <a:path w="7315834" h="499110">
                <a:moveTo>
                  <a:pt x="762" y="0"/>
                </a:moveTo>
                <a:lnTo>
                  <a:pt x="0" y="12700"/>
                </a:lnTo>
                <a:lnTo>
                  <a:pt x="7239103" y="466942"/>
                </a:lnTo>
                <a:lnTo>
                  <a:pt x="7239908" y="454245"/>
                </a:lnTo>
                <a:lnTo>
                  <a:pt x="762" y="0"/>
                </a:lnTo>
                <a:close/>
              </a:path>
            </a:pathLst>
          </a:custGeom>
          <a:solidFill>
            <a:srgbClr val="FF66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27">
            <a:extLst>
              <a:ext uri="{FF2B5EF4-FFF2-40B4-BE49-F238E27FC236}">
                <a16:creationId xmlns:a16="http://schemas.microsoft.com/office/drawing/2014/main" id="{2A3BCA86-9691-49FA-9D84-A9CEE8775059}"/>
              </a:ext>
            </a:extLst>
          </p:cNvPr>
          <p:cNvSpPr/>
          <p:nvPr/>
        </p:nvSpPr>
        <p:spPr>
          <a:xfrm>
            <a:off x="3843388" y="1136958"/>
            <a:ext cx="533400" cy="2034539"/>
          </a:xfrm>
          <a:custGeom>
            <a:avLst/>
            <a:gdLst/>
            <a:ahLst/>
            <a:cxnLst/>
            <a:rect l="l" t="t" r="r" b="b"/>
            <a:pathLst>
              <a:path w="533400" h="2034539">
                <a:moveTo>
                  <a:pt x="0" y="2034539"/>
                </a:moveTo>
                <a:lnTo>
                  <a:pt x="533400" y="2034539"/>
                </a:lnTo>
                <a:lnTo>
                  <a:pt x="533400" y="0"/>
                </a:lnTo>
                <a:lnTo>
                  <a:pt x="0" y="0"/>
                </a:lnTo>
                <a:lnTo>
                  <a:pt x="0" y="2034539"/>
                </a:lnTo>
                <a:close/>
              </a:path>
            </a:pathLst>
          </a:custGeom>
          <a:solidFill>
            <a:srgbClr val="00AF50">
              <a:alpha val="3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28">
            <a:extLst>
              <a:ext uri="{FF2B5EF4-FFF2-40B4-BE49-F238E27FC236}">
                <a16:creationId xmlns:a16="http://schemas.microsoft.com/office/drawing/2014/main" id="{175275FF-519B-401F-8469-BC70407E8247}"/>
              </a:ext>
            </a:extLst>
          </p:cNvPr>
          <p:cNvSpPr/>
          <p:nvPr/>
        </p:nvSpPr>
        <p:spPr>
          <a:xfrm>
            <a:off x="4442448" y="2200583"/>
            <a:ext cx="1678305" cy="394335"/>
          </a:xfrm>
          <a:custGeom>
            <a:avLst/>
            <a:gdLst/>
            <a:ahLst/>
            <a:cxnLst/>
            <a:rect l="l" t="t" r="r" b="b"/>
            <a:pathLst>
              <a:path w="1678304" h="394335">
                <a:moveTo>
                  <a:pt x="1602026" y="363298"/>
                </a:moveTo>
                <a:lnTo>
                  <a:pt x="1595247" y="394335"/>
                </a:lnTo>
                <a:lnTo>
                  <a:pt x="1677797" y="373379"/>
                </a:lnTo>
                <a:lnTo>
                  <a:pt x="1668663" y="366013"/>
                </a:lnTo>
                <a:lnTo>
                  <a:pt x="1614424" y="366013"/>
                </a:lnTo>
                <a:lnTo>
                  <a:pt x="1602026" y="363298"/>
                </a:lnTo>
                <a:close/>
              </a:path>
              <a:path w="1678304" h="394335">
                <a:moveTo>
                  <a:pt x="1604742" y="350863"/>
                </a:moveTo>
                <a:lnTo>
                  <a:pt x="1602026" y="363298"/>
                </a:lnTo>
                <a:lnTo>
                  <a:pt x="1614424" y="366013"/>
                </a:lnTo>
                <a:lnTo>
                  <a:pt x="1617091" y="353567"/>
                </a:lnTo>
                <a:lnTo>
                  <a:pt x="1604742" y="350863"/>
                </a:lnTo>
                <a:close/>
              </a:path>
              <a:path w="1678304" h="394335">
                <a:moveTo>
                  <a:pt x="1611502" y="319913"/>
                </a:moveTo>
                <a:lnTo>
                  <a:pt x="1604742" y="350863"/>
                </a:lnTo>
                <a:lnTo>
                  <a:pt x="1617091" y="353567"/>
                </a:lnTo>
                <a:lnTo>
                  <a:pt x="1614424" y="366013"/>
                </a:lnTo>
                <a:lnTo>
                  <a:pt x="1668663" y="366013"/>
                </a:lnTo>
                <a:lnTo>
                  <a:pt x="1611502" y="319913"/>
                </a:lnTo>
                <a:close/>
              </a:path>
              <a:path w="1678304" h="394335">
                <a:moveTo>
                  <a:pt x="2794" y="0"/>
                </a:moveTo>
                <a:lnTo>
                  <a:pt x="0" y="12445"/>
                </a:lnTo>
                <a:lnTo>
                  <a:pt x="1602026" y="363298"/>
                </a:lnTo>
                <a:lnTo>
                  <a:pt x="1604742" y="350863"/>
                </a:lnTo>
                <a:lnTo>
                  <a:pt x="2794" y="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29">
            <a:extLst>
              <a:ext uri="{FF2B5EF4-FFF2-40B4-BE49-F238E27FC236}">
                <a16:creationId xmlns:a16="http://schemas.microsoft.com/office/drawing/2014/main" id="{2EA10781-29D2-49B8-89F0-0FA91178C9C7}"/>
              </a:ext>
            </a:extLst>
          </p:cNvPr>
          <p:cNvSpPr/>
          <p:nvPr/>
        </p:nvSpPr>
        <p:spPr>
          <a:xfrm>
            <a:off x="4423015" y="2185343"/>
            <a:ext cx="2764790" cy="487045"/>
          </a:xfrm>
          <a:custGeom>
            <a:avLst/>
            <a:gdLst/>
            <a:ahLst/>
            <a:cxnLst/>
            <a:rect l="l" t="t" r="r" b="b"/>
            <a:pathLst>
              <a:path w="2764790" h="487044">
                <a:moveTo>
                  <a:pt x="2688181" y="455757"/>
                </a:moveTo>
                <a:lnTo>
                  <a:pt x="2683002" y="487044"/>
                </a:lnTo>
                <a:lnTo>
                  <a:pt x="2764408" y="461899"/>
                </a:lnTo>
                <a:lnTo>
                  <a:pt x="2758808" y="457834"/>
                </a:lnTo>
                <a:lnTo>
                  <a:pt x="2700781" y="457834"/>
                </a:lnTo>
                <a:lnTo>
                  <a:pt x="2688181" y="455757"/>
                </a:lnTo>
                <a:close/>
              </a:path>
              <a:path w="2764790" h="487044">
                <a:moveTo>
                  <a:pt x="2690261" y="443192"/>
                </a:moveTo>
                <a:lnTo>
                  <a:pt x="2688181" y="455757"/>
                </a:lnTo>
                <a:lnTo>
                  <a:pt x="2700781" y="457834"/>
                </a:lnTo>
                <a:lnTo>
                  <a:pt x="2702813" y="445262"/>
                </a:lnTo>
                <a:lnTo>
                  <a:pt x="2690261" y="443192"/>
                </a:lnTo>
                <a:close/>
              </a:path>
              <a:path w="2764790" h="487044">
                <a:moveTo>
                  <a:pt x="2695448" y="411860"/>
                </a:moveTo>
                <a:lnTo>
                  <a:pt x="2690261" y="443192"/>
                </a:lnTo>
                <a:lnTo>
                  <a:pt x="2702813" y="445262"/>
                </a:lnTo>
                <a:lnTo>
                  <a:pt x="2700781" y="457834"/>
                </a:lnTo>
                <a:lnTo>
                  <a:pt x="2758808" y="457834"/>
                </a:lnTo>
                <a:lnTo>
                  <a:pt x="2695448" y="411860"/>
                </a:lnTo>
                <a:close/>
              </a:path>
              <a:path w="2764790" h="487044">
                <a:moveTo>
                  <a:pt x="2031" y="0"/>
                </a:moveTo>
                <a:lnTo>
                  <a:pt x="0" y="12445"/>
                </a:lnTo>
                <a:lnTo>
                  <a:pt x="2688181" y="455757"/>
                </a:lnTo>
                <a:lnTo>
                  <a:pt x="2690261" y="443192"/>
                </a:lnTo>
                <a:lnTo>
                  <a:pt x="2031" y="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30">
            <a:extLst>
              <a:ext uri="{FF2B5EF4-FFF2-40B4-BE49-F238E27FC236}">
                <a16:creationId xmlns:a16="http://schemas.microsoft.com/office/drawing/2014/main" id="{6241E319-A675-4A6B-BCD4-B7DE329215FA}"/>
              </a:ext>
            </a:extLst>
          </p:cNvPr>
          <p:cNvSpPr/>
          <p:nvPr/>
        </p:nvSpPr>
        <p:spPr>
          <a:xfrm>
            <a:off x="4417173" y="1422961"/>
            <a:ext cx="5632450" cy="768985"/>
          </a:xfrm>
          <a:custGeom>
            <a:avLst/>
            <a:gdLst/>
            <a:ahLst/>
            <a:cxnLst/>
            <a:rect l="l" t="t" r="r" b="b"/>
            <a:pathLst>
              <a:path w="5632450" h="768985">
                <a:moveTo>
                  <a:pt x="5555627" y="31500"/>
                </a:moveTo>
                <a:lnTo>
                  <a:pt x="0" y="756412"/>
                </a:lnTo>
                <a:lnTo>
                  <a:pt x="1524" y="768985"/>
                </a:lnTo>
                <a:lnTo>
                  <a:pt x="5557255" y="44076"/>
                </a:lnTo>
                <a:lnTo>
                  <a:pt x="5555627" y="31500"/>
                </a:lnTo>
                <a:close/>
              </a:path>
              <a:path w="5632450" h="768985">
                <a:moveTo>
                  <a:pt x="5629239" y="29845"/>
                </a:moveTo>
                <a:lnTo>
                  <a:pt x="5568315" y="29845"/>
                </a:lnTo>
                <a:lnTo>
                  <a:pt x="5569966" y="42418"/>
                </a:lnTo>
                <a:lnTo>
                  <a:pt x="5557255" y="44076"/>
                </a:lnTo>
                <a:lnTo>
                  <a:pt x="5561330" y="75564"/>
                </a:lnTo>
                <a:lnTo>
                  <a:pt x="5629239" y="29845"/>
                </a:lnTo>
                <a:close/>
              </a:path>
              <a:path w="5632450" h="768985">
                <a:moveTo>
                  <a:pt x="5568315" y="29845"/>
                </a:moveTo>
                <a:lnTo>
                  <a:pt x="5555627" y="31500"/>
                </a:lnTo>
                <a:lnTo>
                  <a:pt x="5557255" y="44076"/>
                </a:lnTo>
                <a:lnTo>
                  <a:pt x="5569966" y="42418"/>
                </a:lnTo>
                <a:lnTo>
                  <a:pt x="5568315" y="29845"/>
                </a:lnTo>
                <a:close/>
              </a:path>
              <a:path w="5632450" h="768985">
                <a:moveTo>
                  <a:pt x="5551551" y="0"/>
                </a:moveTo>
                <a:lnTo>
                  <a:pt x="5555627" y="31500"/>
                </a:lnTo>
                <a:lnTo>
                  <a:pt x="5568315" y="29845"/>
                </a:lnTo>
                <a:lnTo>
                  <a:pt x="5629239" y="29845"/>
                </a:lnTo>
                <a:lnTo>
                  <a:pt x="5632069" y="27939"/>
                </a:lnTo>
                <a:lnTo>
                  <a:pt x="5551551" y="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Rectangle 27"/>
          <p:cNvSpPr/>
          <p:nvPr/>
        </p:nvSpPr>
        <p:spPr>
          <a:xfrm flipH="1">
            <a:off x="9968248" y="6309360"/>
            <a:ext cx="2223752" cy="548640"/>
          </a:xfrm>
          <a:prstGeom prst="rect">
            <a:avLst/>
          </a:prstGeom>
          <a:solidFill>
            <a:srgbClr val="0C5A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160">
              <a:latin typeface="Roboto Regular"/>
              <a:cs typeface="Roboto Regular"/>
            </a:endParaRPr>
          </a:p>
        </p:txBody>
      </p:sp>
      <p:sp>
        <p:nvSpPr>
          <p:cNvPr id="18437" name="TextBox 28"/>
          <p:cNvSpPr txBox="1">
            <a:spLocks noChangeArrowheads="1"/>
          </p:cNvSpPr>
          <p:nvPr/>
        </p:nvSpPr>
        <p:spPr bwMode="auto">
          <a:xfrm>
            <a:off x="11363326" y="6362700"/>
            <a:ext cx="492443" cy="424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160" dirty="0">
                <a:solidFill>
                  <a:srgbClr val="FFFFFF"/>
                </a:solidFill>
                <a:latin typeface="Roboto Regular"/>
                <a:cs typeface="Roboto Regular"/>
              </a:rPr>
              <a:t>03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2407" y="1"/>
            <a:ext cx="1829593" cy="1293962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557644" y="1135140"/>
            <a:ext cx="11357441" cy="59530"/>
          </a:xfrm>
          <a:prstGeom prst="rect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37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3051230-D0AA-4D5B-ACCB-8B173A7BFF5C}"/>
              </a:ext>
            </a:extLst>
          </p:cNvPr>
          <p:cNvSpPr/>
          <p:nvPr/>
        </p:nvSpPr>
        <p:spPr>
          <a:xfrm>
            <a:off x="11378500" y="5721306"/>
            <a:ext cx="813500" cy="4477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1C6A9CA8-4080-4BFB-A61D-B50E573DC1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EE5310A-7FE1-44DE-8EB6-4C7F021E5EA0}"/>
              </a:ext>
            </a:extLst>
          </p:cNvPr>
          <p:cNvSpPr/>
          <p:nvPr/>
        </p:nvSpPr>
        <p:spPr>
          <a:xfrm>
            <a:off x="557644" y="646982"/>
            <a:ext cx="11039996" cy="52322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sz="3000" dirty="0">
                <a:ln w="0"/>
                <a:solidFill>
                  <a:schemeClr val="accent1">
                    <a:lumMod val="75000"/>
                  </a:schemeClr>
                </a:solidFill>
              </a:rPr>
              <a:t>US Air Carrier Traffic – Revenue Passenger Miles</a:t>
            </a:r>
            <a:endParaRPr lang="en-IN" sz="3000" dirty="0">
              <a:ln w="0"/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AutoShape 4" descr="Image result for ge stock">
            <a:extLst>
              <a:ext uri="{FF2B5EF4-FFF2-40B4-BE49-F238E27FC236}">
                <a16:creationId xmlns:a16="http://schemas.microsoft.com/office/drawing/2014/main" id="{E3CC1976-4898-4944-A070-558F1E4BC6B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648200" y="2705100"/>
            <a:ext cx="2895600" cy="144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0" name="object 21">
            <a:extLst>
              <a:ext uri="{FF2B5EF4-FFF2-40B4-BE49-F238E27FC236}">
                <a16:creationId xmlns:a16="http://schemas.microsoft.com/office/drawing/2014/main" id="{0999C2DB-FE37-43B2-BD87-5F8878282288}"/>
              </a:ext>
            </a:extLst>
          </p:cNvPr>
          <p:cNvSpPr/>
          <p:nvPr/>
        </p:nvSpPr>
        <p:spPr>
          <a:xfrm>
            <a:off x="6615545" y="4771697"/>
            <a:ext cx="2121407" cy="19812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17">
            <a:extLst>
              <a:ext uri="{FF2B5EF4-FFF2-40B4-BE49-F238E27FC236}">
                <a16:creationId xmlns:a16="http://schemas.microsoft.com/office/drawing/2014/main" id="{64CC655E-9C07-4390-B034-66673156C3AA}"/>
              </a:ext>
            </a:extLst>
          </p:cNvPr>
          <p:cNvSpPr/>
          <p:nvPr/>
        </p:nvSpPr>
        <p:spPr>
          <a:xfrm>
            <a:off x="557644" y="5228897"/>
            <a:ext cx="3895344" cy="15240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24">
            <a:extLst>
              <a:ext uri="{FF2B5EF4-FFF2-40B4-BE49-F238E27FC236}">
                <a16:creationId xmlns:a16="http://schemas.microsoft.com/office/drawing/2014/main" id="{27E45858-FEB2-48F5-92F1-BA6D03E598D4}"/>
              </a:ext>
            </a:extLst>
          </p:cNvPr>
          <p:cNvSpPr/>
          <p:nvPr/>
        </p:nvSpPr>
        <p:spPr>
          <a:xfrm>
            <a:off x="1927086" y="3165527"/>
            <a:ext cx="3425825" cy="1235710"/>
          </a:xfrm>
          <a:custGeom>
            <a:avLst/>
            <a:gdLst/>
            <a:ahLst/>
            <a:cxnLst/>
            <a:rect l="l" t="t" r="r" b="b"/>
            <a:pathLst>
              <a:path w="3425825" h="1235710">
                <a:moveTo>
                  <a:pt x="3351377" y="1205541"/>
                </a:moveTo>
                <a:lnTo>
                  <a:pt x="3340735" y="1235456"/>
                </a:lnTo>
                <a:lnTo>
                  <a:pt x="3425317" y="1225169"/>
                </a:lnTo>
                <a:lnTo>
                  <a:pt x="3410553" y="1209802"/>
                </a:lnTo>
                <a:lnTo>
                  <a:pt x="3363341" y="1209802"/>
                </a:lnTo>
                <a:lnTo>
                  <a:pt x="3351377" y="1205541"/>
                </a:lnTo>
                <a:close/>
              </a:path>
              <a:path w="3425825" h="1235710">
                <a:moveTo>
                  <a:pt x="3355632" y="1193580"/>
                </a:moveTo>
                <a:lnTo>
                  <a:pt x="3351377" y="1205541"/>
                </a:lnTo>
                <a:lnTo>
                  <a:pt x="3363341" y="1209802"/>
                </a:lnTo>
                <a:lnTo>
                  <a:pt x="3367659" y="1197864"/>
                </a:lnTo>
                <a:lnTo>
                  <a:pt x="3355632" y="1193580"/>
                </a:lnTo>
                <a:close/>
              </a:path>
              <a:path w="3425825" h="1235710">
                <a:moveTo>
                  <a:pt x="3366262" y="1163701"/>
                </a:moveTo>
                <a:lnTo>
                  <a:pt x="3355632" y="1193580"/>
                </a:lnTo>
                <a:lnTo>
                  <a:pt x="3367659" y="1197864"/>
                </a:lnTo>
                <a:lnTo>
                  <a:pt x="3363341" y="1209802"/>
                </a:lnTo>
                <a:lnTo>
                  <a:pt x="3410553" y="1209802"/>
                </a:lnTo>
                <a:lnTo>
                  <a:pt x="3366262" y="1163701"/>
                </a:lnTo>
                <a:close/>
              </a:path>
              <a:path w="3425825" h="1235710">
                <a:moveTo>
                  <a:pt x="4318" y="0"/>
                </a:moveTo>
                <a:lnTo>
                  <a:pt x="0" y="11938"/>
                </a:lnTo>
                <a:lnTo>
                  <a:pt x="3351377" y="1205541"/>
                </a:lnTo>
                <a:lnTo>
                  <a:pt x="3355632" y="1193580"/>
                </a:lnTo>
                <a:lnTo>
                  <a:pt x="4318" y="0"/>
                </a:lnTo>
                <a:close/>
              </a:path>
            </a:pathLst>
          </a:custGeom>
          <a:solidFill>
            <a:srgbClr val="FF66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25">
            <a:extLst>
              <a:ext uri="{FF2B5EF4-FFF2-40B4-BE49-F238E27FC236}">
                <a16:creationId xmlns:a16="http://schemas.microsoft.com/office/drawing/2014/main" id="{BBAC3BC2-EE65-4B7E-8877-F98629770393}"/>
              </a:ext>
            </a:extLst>
          </p:cNvPr>
          <p:cNvSpPr/>
          <p:nvPr/>
        </p:nvSpPr>
        <p:spPr>
          <a:xfrm>
            <a:off x="1863966" y="3142414"/>
            <a:ext cx="4180204" cy="882650"/>
          </a:xfrm>
          <a:custGeom>
            <a:avLst/>
            <a:gdLst/>
            <a:ahLst/>
            <a:cxnLst/>
            <a:rect l="l" t="t" r="r" b="b"/>
            <a:pathLst>
              <a:path w="4180204" h="882650">
                <a:moveTo>
                  <a:pt x="4104321" y="851543"/>
                </a:moveTo>
                <a:lnTo>
                  <a:pt x="4097908" y="882650"/>
                </a:lnTo>
                <a:lnTo>
                  <a:pt x="4180204" y="860679"/>
                </a:lnTo>
                <a:lnTo>
                  <a:pt x="4171798" y="854075"/>
                </a:lnTo>
                <a:lnTo>
                  <a:pt x="4116704" y="854075"/>
                </a:lnTo>
                <a:lnTo>
                  <a:pt x="4104321" y="851543"/>
                </a:lnTo>
                <a:close/>
              </a:path>
              <a:path w="4180204" h="882650">
                <a:moveTo>
                  <a:pt x="4106865" y="839198"/>
                </a:moveTo>
                <a:lnTo>
                  <a:pt x="4104321" y="851543"/>
                </a:lnTo>
                <a:lnTo>
                  <a:pt x="4116704" y="854075"/>
                </a:lnTo>
                <a:lnTo>
                  <a:pt x="4119372" y="841756"/>
                </a:lnTo>
                <a:lnTo>
                  <a:pt x="4106865" y="839198"/>
                </a:lnTo>
                <a:close/>
              </a:path>
              <a:path w="4180204" h="882650">
                <a:moveTo>
                  <a:pt x="4113276" y="808101"/>
                </a:moveTo>
                <a:lnTo>
                  <a:pt x="4106865" y="839198"/>
                </a:lnTo>
                <a:lnTo>
                  <a:pt x="4119372" y="841756"/>
                </a:lnTo>
                <a:lnTo>
                  <a:pt x="4116704" y="854075"/>
                </a:lnTo>
                <a:lnTo>
                  <a:pt x="4171798" y="854075"/>
                </a:lnTo>
                <a:lnTo>
                  <a:pt x="4113276" y="808101"/>
                </a:lnTo>
                <a:close/>
              </a:path>
              <a:path w="4180204" h="882650">
                <a:moveTo>
                  <a:pt x="2540" y="0"/>
                </a:moveTo>
                <a:lnTo>
                  <a:pt x="0" y="12446"/>
                </a:lnTo>
                <a:lnTo>
                  <a:pt x="4104321" y="851543"/>
                </a:lnTo>
                <a:lnTo>
                  <a:pt x="4106865" y="839198"/>
                </a:lnTo>
                <a:lnTo>
                  <a:pt x="2540" y="0"/>
                </a:lnTo>
                <a:close/>
              </a:path>
            </a:pathLst>
          </a:custGeom>
          <a:solidFill>
            <a:srgbClr val="FF66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119327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/>
        </p:nvSpPr>
        <p:spPr>
          <a:xfrm flipH="1">
            <a:off x="10510520" y="6416040"/>
            <a:ext cx="1681480" cy="441960"/>
          </a:xfrm>
          <a:prstGeom prst="rect">
            <a:avLst/>
          </a:prstGeom>
          <a:solidFill>
            <a:srgbClr val="0C5A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160">
              <a:latin typeface="Roboto Regular"/>
              <a:cs typeface="Roboto Regular"/>
            </a:endParaRPr>
          </a:p>
        </p:txBody>
      </p:sp>
      <p:sp>
        <p:nvSpPr>
          <p:cNvPr id="18437" name="TextBox 28"/>
          <p:cNvSpPr txBox="1">
            <a:spLocks noChangeArrowheads="1"/>
          </p:cNvSpPr>
          <p:nvPr/>
        </p:nvSpPr>
        <p:spPr bwMode="auto">
          <a:xfrm>
            <a:off x="11363326" y="6362700"/>
            <a:ext cx="492443" cy="424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160" dirty="0">
                <a:solidFill>
                  <a:srgbClr val="FFFFFF"/>
                </a:solidFill>
                <a:latin typeface="Roboto Regular"/>
                <a:cs typeface="Roboto Regular"/>
              </a:rPr>
              <a:t>03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2407" y="1"/>
            <a:ext cx="1829593" cy="1293962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557644" y="1135140"/>
            <a:ext cx="11357441" cy="59530"/>
          </a:xfrm>
          <a:prstGeom prst="rect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37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3051230-D0AA-4D5B-ACCB-8B173A7BFF5C}"/>
              </a:ext>
            </a:extLst>
          </p:cNvPr>
          <p:cNvSpPr/>
          <p:nvPr/>
        </p:nvSpPr>
        <p:spPr>
          <a:xfrm>
            <a:off x="11378500" y="5721306"/>
            <a:ext cx="813500" cy="4477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1C6A9CA8-4080-4BFB-A61D-B50E573DC1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EE5310A-7FE1-44DE-8EB6-4C7F021E5EA0}"/>
              </a:ext>
            </a:extLst>
          </p:cNvPr>
          <p:cNvSpPr/>
          <p:nvPr/>
        </p:nvSpPr>
        <p:spPr>
          <a:xfrm>
            <a:off x="557644" y="646982"/>
            <a:ext cx="11039996" cy="58477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sz="3000" dirty="0">
                <a:ln w="0"/>
                <a:solidFill>
                  <a:schemeClr val="accent1">
                    <a:lumMod val="75000"/>
                  </a:schemeClr>
                </a:solidFill>
              </a:rPr>
              <a:t>Decomposing</a:t>
            </a:r>
            <a:endParaRPr lang="en-IN" sz="3000" dirty="0">
              <a:ln w="0"/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AutoShape 4" descr="Image result for ge stock">
            <a:extLst>
              <a:ext uri="{FF2B5EF4-FFF2-40B4-BE49-F238E27FC236}">
                <a16:creationId xmlns:a16="http://schemas.microsoft.com/office/drawing/2014/main" id="{E3CC1976-4898-4944-A070-558F1E4BC6B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648200" y="2705100"/>
            <a:ext cx="2895600" cy="144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2" name="object 14">
            <a:extLst>
              <a:ext uri="{FF2B5EF4-FFF2-40B4-BE49-F238E27FC236}">
                <a16:creationId xmlns:a16="http://schemas.microsoft.com/office/drawing/2014/main" id="{340EE953-7AE9-42A1-9039-E175597DC232}"/>
              </a:ext>
            </a:extLst>
          </p:cNvPr>
          <p:cNvSpPr/>
          <p:nvPr/>
        </p:nvSpPr>
        <p:spPr>
          <a:xfrm>
            <a:off x="685799" y="1293963"/>
            <a:ext cx="9676607" cy="556403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656180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14">
            <a:extLst>
              <a:ext uri="{FF2B5EF4-FFF2-40B4-BE49-F238E27FC236}">
                <a16:creationId xmlns:a16="http://schemas.microsoft.com/office/drawing/2014/main" id="{4AA44ECE-E162-4451-A41B-08600EA6F79F}"/>
              </a:ext>
            </a:extLst>
          </p:cNvPr>
          <p:cNvSpPr/>
          <p:nvPr/>
        </p:nvSpPr>
        <p:spPr>
          <a:xfrm>
            <a:off x="506415" y="1293963"/>
            <a:ext cx="10520680" cy="55595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Rectangle 27"/>
          <p:cNvSpPr/>
          <p:nvPr/>
        </p:nvSpPr>
        <p:spPr>
          <a:xfrm flipH="1">
            <a:off x="10510520" y="6416040"/>
            <a:ext cx="1681480" cy="441960"/>
          </a:xfrm>
          <a:prstGeom prst="rect">
            <a:avLst/>
          </a:prstGeom>
          <a:solidFill>
            <a:srgbClr val="0C5A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160">
              <a:latin typeface="Roboto Regular"/>
              <a:cs typeface="Roboto Regular"/>
            </a:endParaRPr>
          </a:p>
        </p:txBody>
      </p:sp>
      <p:sp>
        <p:nvSpPr>
          <p:cNvPr id="18437" name="TextBox 28"/>
          <p:cNvSpPr txBox="1">
            <a:spLocks noChangeArrowheads="1"/>
          </p:cNvSpPr>
          <p:nvPr/>
        </p:nvSpPr>
        <p:spPr bwMode="auto">
          <a:xfrm>
            <a:off x="11363326" y="6362700"/>
            <a:ext cx="492443" cy="424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160" dirty="0">
                <a:solidFill>
                  <a:srgbClr val="FFFFFF"/>
                </a:solidFill>
                <a:latin typeface="Roboto Regular"/>
                <a:cs typeface="Roboto Regular"/>
              </a:rPr>
              <a:t>03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2407" y="1"/>
            <a:ext cx="1829593" cy="1293962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557644" y="1135140"/>
            <a:ext cx="11357441" cy="59530"/>
          </a:xfrm>
          <a:prstGeom prst="rect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37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3051230-D0AA-4D5B-ACCB-8B173A7BFF5C}"/>
              </a:ext>
            </a:extLst>
          </p:cNvPr>
          <p:cNvSpPr/>
          <p:nvPr/>
        </p:nvSpPr>
        <p:spPr>
          <a:xfrm>
            <a:off x="11378500" y="5721306"/>
            <a:ext cx="813500" cy="4477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1C6A9CA8-4080-4BFB-A61D-B50E573DC1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AutoShape 4" descr="Image result for ge stock">
            <a:extLst>
              <a:ext uri="{FF2B5EF4-FFF2-40B4-BE49-F238E27FC236}">
                <a16:creationId xmlns:a16="http://schemas.microsoft.com/office/drawing/2014/main" id="{E3CC1976-4898-4944-A070-558F1E4BC6B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648200" y="2705100"/>
            <a:ext cx="2895600" cy="144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1D90070-6ADE-41AD-9CB4-066FF42DA12D}"/>
              </a:ext>
            </a:extLst>
          </p:cNvPr>
          <p:cNvSpPr/>
          <p:nvPr/>
        </p:nvSpPr>
        <p:spPr>
          <a:xfrm>
            <a:off x="557644" y="646982"/>
            <a:ext cx="11039996" cy="553998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sz="3000" dirty="0">
                <a:ln w="0"/>
                <a:solidFill>
                  <a:schemeClr val="accent1">
                    <a:lumMod val="75000"/>
                  </a:schemeClr>
                </a:solidFill>
              </a:rPr>
              <a:t>ACF and PACF</a:t>
            </a:r>
            <a:endParaRPr lang="en-IN" sz="3000" dirty="0">
              <a:ln w="0"/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33495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/>
        </p:nvSpPr>
        <p:spPr>
          <a:xfrm flipH="1">
            <a:off x="10510520" y="6416040"/>
            <a:ext cx="1681480" cy="441960"/>
          </a:xfrm>
          <a:prstGeom prst="rect">
            <a:avLst/>
          </a:prstGeom>
          <a:solidFill>
            <a:srgbClr val="0C5A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160">
              <a:latin typeface="Roboto Regular"/>
              <a:cs typeface="Roboto Regular"/>
            </a:endParaRPr>
          </a:p>
        </p:txBody>
      </p:sp>
      <p:sp>
        <p:nvSpPr>
          <p:cNvPr id="18437" name="TextBox 28"/>
          <p:cNvSpPr txBox="1">
            <a:spLocks noChangeArrowheads="1"/>
          </p:cNvSpPr>
          <p:nvPr/>
        </p:nvSpPr>
        <p:spPr bwMode="auto">
          <a:xfrm>
            <a:off x="11363326" y="6362700"/>
            <a:ext cx="492443" cy="424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160" dirty="0">
                <a:solidFill>
                  <a:srgbClr val="FFFFFF"/>
                </a:solidFill>
                <a:latin typeface="Roboto Regular"/>
                <a:cs typeface="Roboto Regular"/>
              </a:rPr>
              <a:t>03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2407" y="1"/>
            <a:ext cx="1829593" cy="1293962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557644" y="1135140"/>
            <a:ext cx="11357441" cy="59530"/>
          </a:xfrm>
          <a:prstGeom prst="rect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37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3051230-D0AA-4D5B-ACCB-8B173A7BFF5C}"/>
              </a:ext>
            </a:extLst>
          </p:cNvPr>
          <p:cNvSpPr/>
          <p:nvPr/>
        </p:nvSpPr>
        <p:spPr>
          <a:xfrm>
            <a:off x="11378500" y="5721306"/>
            <a:ext cx="813500" cy="4477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1C6A9CA8-4080-4BFB-A61D-B50E573DC1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AutoShape 4" descr="Image result for ge stock">
            <a:extLst>
              <a:ext uri="{FF2B5EF4-FFF2-40B4-BE49-F238E27FC236}">
                <a16:creationId xmlns:a16="http://schemas.microsoft.com/office/drawing/2014/main" id="{E3CC1976-4898-4944-A070-558F1E4BC6B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648200" y="2705100"/>
            <a:ext cx="2895600" cy="144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1D90070-6ADE-41AD-9CB4-066FF42DA12D}"/>
              </a:ext>
            </a:extLst>
          </p:cNvPr>
          <p:cNvSpPr/>
          <p:nvPr/>
        </p:nvSpPr>
        <p:spPr>
          <a:xfrm>
            <a:off x="557644" y="646982"/>
            <a:ext cx="11039996" cy="553998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sz="3000" dirty="0">
                <a:ln w="0"/>
                <a:solidFill>
                  <a:schemeClr val="accent1">
                    <a:lumMod val="75000"/>
                  </a:schemeClr>
                </a:solidFill>
              </a:rPr>
              <a:t>Stationary and Non-Stationary</a:t>
            </a:r>
            <a:endParaRPr lang="en-IN" sz="3000" dirty="0">
              <a:ln w="0"/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2" name="object 14">
            <a:extLst>
              <a:ext uri="{FF2B5EF4-FFF2-40B4-BE49-F238E27FC236}">
                <a16:creationId xmlns:a16="http://schemas.microsoft.com/office/drawing/2014/main" id="{5F574E05-D3D1-4B85-B723-5CF7EFA92AC4}"/>
              </a:ext>
            </a:extLst>
          </p:cNvPr>
          <p:cNvSpPr txBox="1"/>
          <p:nvPr/>
        </p:nvSpPr>
        <p:spPr>
          <a:xfrm>
            <a:off x="557644" y="1429765"/>
            <a:ext cx="8185036" cy="49859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indent="-342900">
              <a:lnSpc>
                <a:spcPct val="150000"/>
              </a:lnSpc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cs typeface="Times New Roman"/>
              </a:rPr>
              <a:t>Stationary data has constant statistical properties</a:t>
            </a:r>
            <a:r>
              <a:rPr sz="2400" spc="-80" dirty="0">
                <a:cs typeface="Times New Roman"/>
              </a:rPr>
              <a:t> </a:t>
            </a:r>
            <a:r>
              <a:rPr sz="2400" dirty="0">
                <a:cs typeface="Times New Roman"/>
              </a:rPr>
              <a:t>–</a:t>
            </a:r>
          </a:p>
          <a:p>
            <a:pPr marR="180340" algn="ctr">
              <a:lnSpc>
                <a:spcPct val="150000"/>
              </a:lnSpc>
            </a:pPr>
            <a:r>
              <a:rPr sz="2400" dirty="0">
                <a:cs typeface="Times New Roman"/>
              </a:rPr>
              <a:t>mean, variance, autocorrelation, etc. – over</a:t>
            </a:r>
            <a:r>
              <a:rPr sz="2400" spc="-95" dirty="0">
                <a:cs typeface="Times New Roman"/>
              </a:rPr>
              <a:t> </a:t>
            </a:r>
            <a:r>
              <a:rPr sz="2400" dirty="0">
                <a:cs typeface="Times New Roman"/>
              </a:rPr>
              <a:t>time</a:t>
            </a:r>
          </a:p>
          <a:p>
            <a:pPr marL="355600" indent="-342900">
              <a:lnSpc>
                <a:spcPct val="150000"/>
              </a:lnSpc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cs typeface="Times New Roman"/>
              </a:rPr>
              <a:t>If </a:t>
            </a:r>
            <a:r>
              <a:rPr sz="2400" spc="-5" dirty="0">
                <a:cs typeface="Times New Roman"/>
              </a:rPr>
              <a:t>the </a:t>
            </a:r>
            <a:r>
              <a:rPr sz="2400" dirty="0">
                <a:cs typeface="Times New Roman"/>
              </a:rPr>
              <a:t>data </a:t>
            </a:r>
            <a:r>
              <a:rPr sz="2400" spc="-10" dirty="0">
                <a:cs typeface="Times New Roman"/>
              </a:rPr>
              <a:t>is </a:t>
            </a:r>
            <a:r>
              <a:rPr sz="2400" dirty="0">
                <a:cs typeface="Times New Roman"/>
              </a:rPr>
              <a:t>stationary, forecasting is</a:t>
            </a:r>
            <a:r>
              <a:rPr sz="2400" spc="-45" dirty="0">
                <a:cs typeface="Times New Roman"/>
              </a:rPr>
              <a:t> </a:t>
            </a:r>
            <a:r>
              <a:rPr sz="2400" dirty="0">
                <a:cs typeface="Times New Roman"/>
              </a:rPr>
              <a:t>easier!</a:t>
            </a:r>
          </a:p>
          <a:p>
            <a:pPr marL="355600" indent="-342900">
              <a:lnSpc>
                <a:spcPct val="150000"/>
              </a:lnSpc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cs typeface="Times New Roman"/>
              </a:rPr>
              <a:t>Differencing to convert non-stationary to</a:t>
            </a:r>
            <a:r>
              <a:rPr sz="2400" spc="-90" dirty="0">
                <a:cs typeface="Times New Roman"/>
              </a:rPr>
              <a:t> </a:t>
            </a:r>
            <a:r>
              <a:rPr sz="2400" dirty="0">
                <a:cs typeface="Times New Roman"/>
              </a:rPr>
              <a:t>stationary</a:t>
            </a:r>
          </a:p>
          <a:p>
            <a:pPr>
              <a:lnSpc>
                <a:spcPct val="150000"/>
              </a:lnSpc>
              <a:spcBef>
                <a:spcPts val="30"/>
              </a:spcBef>
            </a:pPr>
            <a:endParaRPr sz="2400" dirty="0"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0745723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/>
        </p:nvSpPr>
        <p:spPr>
          <a:xfrm flipH="1">
            <a:off x="10510520" y="6416040"/>
            <a:ext cx="1681480" cy="441960"/>
          </a:xfrm>
          <a:prstGeom prst="rect">
            <a:avLst/>
          </a:prstGeom>
          <a:solidFill>
            <a:srgbClr val="0C5A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160">
              <a:latin typeface="Roboto Regular"/>
              <a:cs typeface="Roboto Regular"/>
            </a:endParaRPr>
          </a:p>
        </p:txBody>
      </p:sp>
      <p:sp>
        <p:nvSpPr>
          <p:cNvPr id="18437" name="TextBox 28"/>
          <p:cNvSpPr txBox="1">
            <a:spLocks noChangeArrowheads="1"/>
          </p:cNvSpPr>
          <p:nvPr/>
        </p:nvSpPr>
        <p:spPr bwMode="auto">
          <a:xfrm>
            <a:off x="11363326" y="6362700"/>
            <a:ext cx="492443" cy="424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160" dirty="0">
                <a:solidFill>
                  <a:srgbClr val="FFFFFF"/>
                </a:solidFill>
                <a:latin typeface="Roboto Regular"/>
                <a:cs typeface="Roboto Regular"/>
              </a:rPr>
              <a:t>03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2407" y="1"/>
            <a:ext cx="1829593" cy="1293962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557644" y="1135140"/>
            <a:ext cx="11357441" cy="59530"/>
          </a:xfrm>
          <a:prstGeom prst="rect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37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3051230-D0AA-4D5B-ACCB-8B173A7BFF5C}"/>
              </a:ext>
            </a:extLst>
          </p:cNvPr>
          <p:cNvSpPr/>
          <p:nvPr/>
        </p:nvSpPr>
        <p:spPr>
          <a:xfrm>
            <a:off x="11378500" y="5721306"/>
            <a:ext cx="813500" cy="4477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1C6A9CA8-4080-4BFB-A61D-B50E573DC1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AutoShape 4" descr="Image result for ge stock">
            <a:extLst>
              <a:ext uri="{FF2B5EF4-FFF2-40B4-BE49-F238E27FC236}">
                <a16:creationId xmlns:a16="http://schemas.microsoft.com/office/drawing/2014/main" id="{E3CC1976-4898-4944-A070-558F1E4BC6B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648200" y="2705100"/>
            <a:ext cx="2895600" cy="144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1D90070-6ADE-41AD-9CB4-066FF42DA12D}"/>
              </a:ext>
            </a:extLst>
          </p:cNvPr>
          <p:cNvSpPr/>
          <p:nvPr/>
        </p:nvSpPr>
        <p:spPr>
          <a:xfrm>
            <a:off x="557644" y="646982"/>
            <a:ext cx="11039996" cy="553998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sz="3000" dirty="0">
                <a:ln w="0"/>
                <a:solidFill>
                  <a:schemeClr val="accent1">
                    <a:lumMod val="75000"/>
                  </a:schemeClr>
                </a:solidFill>
              </a:rPr>
              <a:t>Removing Trend</a:t>
            </a:r>
            <a:endParaRPr lang="en-IN" sz="3000" dirty="0">
              <a:ln w="0"/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1" name="object 14">
            <a:extLst>
              <a:ext uri="{FF2B5EF4-FFF2-40B4-BE49-F238E27FC236}">
                <a16:creationId xmlns:a16="http://schemas.microsoft.com/office/drawing/2014/main" id="{E45AF7AC-C6B5-4239-BB94-A6B834CE4EA5}"/>
              </a:ext>
            </a:extLst>
          </p:cNvPr>
          <p:cNvSpPr/>
          <p:nvPr/>
        </p:nvSpPr>
        <p:spPr>
          <a:xfrm>
            <a:off x="938593" y="1293963"/>
            <a:ext cx="9145524" cy="54742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549754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/>
        </p:nvSpPr>
        <p:spPr>
          <a:xfrm flipH="1">
            <a:off x="10510520" y="6416040"/>
            <a:ext cx="1681480" cy="441960"/>
          </a:xfrm>
          <a:prstGeom prst="rect">
            <a:avLst/>
          </a:prstGeom>
          <a:solidFill>
            <a:srgbClr val="0C5A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160">
              <a:latin typeface="Roboto Regular"/>
              <a:cs typeface="Roboto Regular"/>
            </a:endParaRPr>
          </a:p>
        </p:txBody>
      </p:sp>
      <p:sp>
        <p:nvSpPr>
          <p:cNvPr id="18437" name="TextBox 28"/>
          <p:cNvSpPr txBox="1">
            <a:spLocks noChangeArrowheads="1"/>
          </p:cNvSpPr>
          <p:nvPr/>
        </p:nvSpPr>
        <p:spPr bwMode="auto">
          <a:xfrm>
            <a:off x="11363326" y="6362700"/>
            <a:ext cx="492443" cy="424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160" dirty="0">
                <a:solidFill>
                  <a:srgbClr val="FFFFFF"/>
                </a:solidFill>
                <a:latin typeface="Roboto Regular"/>
                <a:cs typeface="Roboto Regular"/>
              </a:rPr>
              <a:t>03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2407" y="1"/>
            <a:ext cx="1829593" cy="1293962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557644" y="1135140"/>
            <a:ext cx="11357441" cy="59530"/>
          </a:xfrm>
          <a:prstGeom prst="rect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37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3051230-D0AA-4D5B-ACCB-8B173A7BFF5C}"/>
              </a:ext>
            </a:extLst>
          </p:cNvPr>
          <p:cNvSpPr/>
          <p:nvPr/>
        </p:nvSpPr>
        <p:spPr>
          <a:xfrm>
            <a:off x="11378500" y="5721306"/>
            <a:ext cx="813500" cy="4477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1C6A9CA8-4080-4BFB-A61D-B50E573DC1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AutoShape 4" descr="Image result for ge stock">
            <a:extLst>
              <a:ext uri="{FF2B5EF4-FFF2-40B4-BE49-F238E27FC236}">
                <a16:creationId xmlns:a16="http://schemas.microsoft.com/office/drawing/2014/main" id="{E3CC1976-4898-4944-A070-558F1E4BC6B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648200" y="2705100"/>
            <a:ext cx="2895600" cy="144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1D90070-6ADE-41AD-9CB4-066FF42DA12D}"/>
              </a:ext>
            </a:extLst>
          </p:cNvPr>
          <p:cNvSpPr/>
          <p:nvPr/>
        </p:nvSpPr>
        <p:spPr>
          <a:xfrm>
            <a:off x="557644" y="646982"/>
            <a:ext cx="11039996" cy="58477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sz="3000" dirty="0">
                <a:ln w="0"/>
                <a:solidFill>
                  <a:schemeClr val="accent1">
                    <a:lumMod val="75000"/>
                  </a:schemeClr>
                </a:solidFill>
              </a:rPr>
              <a:t>ACF and PACF of Stationary and Non-Stationary</a:t>
            </a:r>
            <a:endParaRPr lang="en-IN" sz="3000" dirty="0">
              <a:ln w="0"/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2" name="object 14">
            <a:extLst>
              <a:ext uri="{FF2B5EF4-FFF2-40B4-BE49-F238E27FC236}">
                <a16:creationId xmlns:a16="http://schemas.microsoft.com/office/drawing/2014/main" id="{920243AF-E228-4C07-97D4-3451AF50D1A5}"/>
              </a:ext>
            </a:extLst>
          </p:cNvPr>
          <p:cNvSpPr/>
          <p:nvPr/>
        </p:nvSpPr>
        <p:spPr>
          <a:xfrm>
            <a:off x="557644" y="1858816"/>
            <a:ext cx="7429500" cy="49286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5">
            <a:extLst>
              <a:ext uri="{FF2B5EF4-FFF2-40B4-BE49-F238E27FC236}">
                <a16:creationId xmlns:a16="http://schemas.microsoft.com/office/drawing/2014/main" id="{111CD871-5160-4802-968F-FD266C90D2D9}"/>
              </a:ext>
            </a:extLst>
          </p:cNvPr>
          <p:cNvSpPr txBox="1"/>
          <p:nvPr/>
        </p:nvSpPr>
        <p:spPr>
          <a:xfrm>
            <a:off x="557644" y="1463753"/>
            <a:ext cx="9732010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000" dirty="0">
                <a:cs typeface="Times New Roman"/>
              </a:rPr>
              <a:t>Price </a:t>
            </a:r>
            <a:r>
              <a:rPr sz="2000" spc="-5" dirty="0">
                <a:cs typeface="Times New Roman"/>
              </a:rPr>
              <a:t>of GE </a:t>
            </a:r>
            <a:r>
              <a:rPr sz="2000" dirty="0">
                <a:cs typeface="Times New Roman"/>
              </a:rPr>
              <a:t>stock </a:t>
            </a:r>
            <a:r>
              <a:rPr sz="2000" spc="-5" dirty="0">
                <a:cs typeface="Times New Roman"/>
              </a:rPr>
              <a:t>is </a:t>
            </a:r>
            <a:r>
              <a:rPr sz="2000" dirty="0">
                <a:cs typeface="Times New Roman"/>
              </a:rPr>
              <a:t>highly </a:t>
            </a:r>
            <a:r>
              <a:rPr sz="2000" spc="-5" dirty="0">
                <a:cs typeface="Times New Roman"/>
              </a:rPr>
              <a:t>correlated with </a:t>
            </a:r>
            <a:r>
              <a:rPr sz="2000" dirty="0">
                <a:cs typeface="Times New Roman"/>
              </a:rPr>
              <a:t>the previous </a:t>
            </a:r>
            <a:r>
              <a:rPr sz="2000" spc="-5" dirty="0">
                <a:cs typeface="Times New Roman"/>
              </a:rPr>
              <a:t>day’s</a:t>
            </a:r>
            <a:r>
              <a:rPr sz="2000" spc="-50" dirty="0">
                <a:cs typeface="Times New Roman"/>
              </a:rPr>
              <a:t> </a:t>
            </a:r>
            <a:r>
              <a:rPr sz="2000" spc="-5" dirty="0">
                <a:cs typeface="Times New Roman"/>
              </a:rPr>
              <a:t>value.</a:t>
            </a:r>
            <a:endParaRPr sz="2000" dirty="0"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300750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/>
        </p:nvSpPr>
        <p:spPr>
          <a:xfrm flipH="1">
            <a:off x="10510520" y="6416040"/>
            <a:ext cx="1681480" cy="441960"/>
          </a:xfrm>
          <a:prstGeom prst="rect">
            <a:avLst/>
          </a:prstGeom>
          <a:solidFill>
            <a:srgbClr val="0C5A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160">
              <a:latin typeface="Roboto Regular"/>
              <a:cs typeface="Roboto Regular"/>
            </a:endParaRPr>
          </a:p>
        </p:txBody>
      </p:sp>
      <p:sp>
        <p:nvSpPr>
          <p:cNvPr id="18437" name="TextBox 28"/>
          <p:cNvSpPr txBox="1">
            <a:spLocks noChangeArrowheads="1"/>
          </p:cNvSpPr>
          <p:nvPr/>
        </p:nvSpPr>
        <p:spPr bwMode="auto">
          <a:xfrm>
            <a:off x="11363326" y="6362700"/>
            <a:ext cx="492443" cy="424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160" dirty="0">
                <a:solidFill>
                  <a:srgbClr val="FFFFFF"/>
                </a:solidFill>
                <a:latin typeface="Roboto Regular"/>
                <a:cs typeface="Roboto Regular"/>
              </a:rPr>
              <a:t>03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2407" y="1"/>
            <a:ext cx="1829593" cy="1293962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557644" y="1135140"/>
            <a:ext cx="11357441" cy="59530"/>
          </a:xfrm>
          <a:prstGeom prst="rect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37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3051230-D0AA-4D5B-ACCB-8B173A7BFF5C}"/>
              </a:ext>
            </a:extLst>
          </p:cNvPr>
          <p:cNvSpPr/>
          <p:nvPr/>
        </p:nvSpPr>
        <p:spPr>
          <a:xfrm>
            <a:off x="11378500" y="5721306"/>
            <a:ext cx="813500" cy="4477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1C6A9CA8-4080-4BFB-A61D-B50E573DC1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AutoShape 4" descr="Image result for ge stock">
            <a:extLst>
              <a:ext uri="{FF2B5EF4-FFF2-40B4-BE49-F238E27FC236}">
                <a16:creationId xmlns:a16="http://schemas.microsoft.com/office/drawing/2014/main" id="{E3CC1976-4898-4944-A070-558F1E4BC6B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648200" y="2705100"/>
            <a:ext cx="2895600" cy="144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1D90070-6ADE-41AD-9CB4-066FF42DA12D}"/>
              </a:ext>
            </a:extLst>
          </p:cNvPr>
          <p:cNvSpPr/>
          <p:nvPr/>
        </p:nvSpPr>
        <p:spPr>
          <a:xfrm>
            <a:off x="557644" y="646982"/>
            <a:ext cx="11039996" cy="58477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sz="3000" dirty="0">
                <a:ln w="0"/>
                <a:solidFill>
                  <a:schemeClr val="accent1">
                    <a:lumMod val="75000"/>
                  </a:schemeClr>
                </a:solidFill>
              </a:rPr>
              <a:t>ACF and PACF of Stationary and Non-Stationary</a:t>
            </a:r>
            <a:endParaRPr lang="en-IN" sz="3000" dirty="0">
              <a:ln w="0"/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4" name="object 15">
            <a:extLst>
              <a:ext uri="{FF2B5EF4-FFF2-40B4-BE49-F238E27FC236}">
                <a16:creationId xmlns:a16="http://schemas.microsoft.com/office/drawing/2014/main" id="{111CD871-5160-4802-968F-FD266C90D2D9}"/>
              </a:ext>
            </a:extLst>
          </p:cNvPr>
          <p:cNvSpPr txBox="1"/>
          <p:nvPr/>
        </p:nvSpPr>
        <p:spPr>
          <a:xfrm>
            <a:off x="557644" y="1463753"/>
            <a:ext cx="9732010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en-US" sz="2000" spc="-5" dirty="0">
                <a:cs typeface="Times New Roman"/>
              </a:rPr>
              <a:t>Daily changes in GE </a:t>
            </a:r>
            <a:r>
              <a:rPr lang="en-US" sz="2000" dirty="0">
                <a:cs typeface="Times New Roman"/>
              </a:rPr>
              <a:t>stock price </a:t>
            </a:r>
            <a:r>
              <a:rPr lang="en-US" sz="2000" spc="-10" dirty="0">
                <a:cs typeface="Times New Roman"/>
              </a:rPr>
              <a:t>are </a:t>
            </a:r>
            <a:r>
              <a:rPr lang="en-US" sz="2000" spc="-5" dirty="0">
                <a:cs typeface="Times New Roman"/>
              </a:rPr>
              <a:t>essentially</a:t>
            </a:r>
            <a:r>
              <a:rPr lang="en-US" sz="2000" spc="-35" dirty="0">
                <a:cs typeface="Times New Roman"/>
              </a:rPr>
              <a:t> </a:t>
            </a:r>
            <a:r>
              <a:rPr lang="en-US" sz="2000" spc="-5" dirty="0">
                <a:cs typeface="Times New Roman"/>
              </a:rPr>
              <a:t>random.</a:t>
            </a:r>
            <a:endParaRPr lang="en-US" sz="2000" dirty="0">
              <a:cs typeface="Times New Roman"/>
            </a:endParaRPr>
          </a:p>
        </p:txBody>
      </p:sp>
      <p:sp>
        <p:nvSpPr>
          <p:cNvPr id="16" name="object 14">
            <a:extLst>
              <a:ext uri="{FF2B5EF4-FFF2-40B4-BE49-F238E27FC236}">
                <a16:creationId xmlns:a16="http://schemas.microsoft.com/office/drawing/2014/main" id="{72C79291-9357-4642-A25A-2B0625913BFE}"/>
              </a:ext>
            </a:extLst>
          </p:cNvPr>
          <p:cNvSpPr/>
          <p:nvPr/>
        </p:nvSpPr>
        <p:spPr>
          <a:xfrm>
            <a:off x="557644" y="1929384"/>
            <a:ext cx="8601596" cy="49286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4301830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/>
        </p:nvSpPr>
        <p:spPr>
          <a:xfrm flipH="1">
            <a:off x="10510520" y="6416040"/>
            <a:ext cx="1681480" cy="441960"/>
          </a:xfrm>
          <a:prstGeom prst="rect">
            <a:avLst/>
          </a:prstGeom>
          <a:solidFill>
            <a:srgbClr val="0C5A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160">
              <a:latin typeface="Roboto Regular"/>
              <a:cs typeface="Roboto Regular"/>
            </a:endParaRPr>
          </a:p>
        </p:txBody>
      </p:sp>
      <p:sp>
        <p:nvSpPr>
          <p:cNvPr id="18437" name="TextBox 28"/>
          <p:cNvSpPr txBox="1">
            <a:spLocks noChangeArrowheads="1"/>
          </p:cNvSpPr>
          <p:nvPr/>
        </p:nvSpPr>
        <p:spPr bwMode="auto">
          <a:xfrm>
            <a:off x="11363326" y="6362700"/>
            <a:ext cx="492443" cy="424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160" dirty="0">
                <a:solidFill>
                  <a:srgbClr val="FFFFFF"/>
                </a:solidFill>
                <a:latin typeface="Roboto Regular"/>
                <a:cs typeface="Roboto Regular"/>
              </a:rPr>
              <a:t>03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2407" y="1"/>
            <a:ext cx="1829593" cy="1293962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557644" y="1135140"/>
            <a:ext cx="11357441" cy="59530"/>
          </a:xfrm>
          <a:prstGeom prst="rect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37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3051230-D0AA-4D5B-ACCB-8B173A7BFF5C}"/>
              </a:ext>
            </a:extLst>
          </p:cNvPr>
          <p:cNvSpPr/>
          <p:nvPr/>
        </p:nvSpPr>
        <p:spPr>
          <a:xfrm>
            <a:off x="11378500" y="5721306"/>
            <a:ext cx="813500" cy="4477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1C6A9CA8-4080-4BFB-A61D-B50E573DC1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AutoShape 4" descr="Image result for ge stock">
            <a:extLst>
              <a:ext uri="{FF2B5EF4-FFF2-40B4-BE49-F238E27FC236}">
                <a16:creationId xmlns:a16="http://schemas.microsoft.com/office/drawing/2014/main" id="{E3CC1976-4898-4944-A070-558F1E4BC6B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648200" y="2705100"/>
            <a:ext cx="2895600" cy="144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1D90070-6ADE-41AD-9CB4-066FF42DA12D}"/>
              </a:ext>
            </a:extLst>
          </p:cNvPr>
          <p:cNvSpPr/>
          <p:nvPr/>
        </p:nvSpPr>
        <p:spPr>
          <a:xfrm>
            <a:off x="557644" y="609895"/>
            <a:ext cx="11039996" cy="58477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IN" sz="3200" spc="-5" dirty="0">
                <a:solidFill>
                  <a:schemeClr val="accent1">
                    <a:lumMod val="75000"/>
                  </a:schemeClr>
                </a:solidFill>
              </a:rPr>
              <a:t>Stationary Model: Moving</a:t>
            </a:r>
            <a:r>
              <a:rPr lang="en-IN" sz="3200" spc="45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IN" sz="3200" spc="-5" dirty="0">
                <a:solidFill>
                  <a:schemeClr val="accent1">
                    <a:lumMod val="75000"/>
                  </a:schemeClr>
                </a:solidFill>
              </a:rPr>
              <a:t>Averages</a:t>
            </a:r>
            <a:endParaRPr lang="en-IN" sz="3000" dirty="0">
              <a:ln w="0"/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2" name="object 14">
            <a:extLst>
              <a:ext uri="{FF2B5EF4-FFF2-40B4-BE49-F238E27FC236}">
                <a16:creationId xmlns:a16="http://schemas.microsoft.com/office/drawing/2014/main" id="{5A8BA91E-6BD6-4BBC-B8BA-8A508F6B7E1B}"/>
              </a:ext>
            </a:extLst>
          </p:cNvPr>
          <p:cNvSpPr/>
          <p:nvPr/>
        </p:nvSpPr>
        <p:spPr>
          <a:xfrm>
            <a:off x="554050" y="1220303"/>
            <a:ext cx="6207430" cy="556712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643709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/>
        </p:nvSpPr>
        <p:spPr>
          <a:xfrm flipH="1">
            <a:off x="10510520" y="6416040"/>
            <a:ext cx="1681480" cy="441960"/>
          </a:xfrm>
          <a:prstGeom prst="rect">
            <a:avLst/>
          </a:prstGeom>
          <a:solidFill>
            <a:srgbClr val="0C5A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160">
              <a:latin typeface="Roboto Regular"/>
              <a:cs typeface="Roboto Regular"/>
            </a:endParaRPr>
          </a:p>
        </p:txBody>
      </p:sp>
      <p:sp>
        <p:nvSpPr>
          <p:cNvPr id="18437" name="TextBox 28"/>
          <p:cNvSpPr txBox="1">
            <a:spLocks noChangeArrowheads="1"/>
          </p:cNvSpPr>
          <p:nvPr/>
        </p:nvSpPr>
        <p:spPr bwMode="auto">
          <a:xfrm>
            <a:off x="11363326" y="6362700"/>
            <a:ext cx="492443" cy="424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160" dirty="0">
                <a:solidFill>
                  <a:srgbClr val="FFFFFF"/>
                </a:solidFill>
                <a:latin typeface="Roboto Regular"/>
                <a:cs typeface="Roboto Regular"/>
              </a:rPr>
              <a:t>03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2407" y="1"/>
            <a:ext cx="1829593" cy="1293962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557644" y="1135140"/>
            <a:ext cx="11357441" cy="59530"/>
          </a:xfrm>
          <a:prstGeom prst="rect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37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3051230-D0AA-4D5B-ACCB-8B173A7BFF5C}"/>
              </a:ext>
            </a:extLst>
          </p:cNvPr>
          <p:cNvSpPr/>
          <p:nvPr/>
        </p:nvSpPr>
        <p:spPr>
          <a:xfrm>
            <a:off x="11378500" y="5721306"/>
            <a:ext cx="813500" cy="4477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1C6A9CA8-4080-4BFB-A61D-B50E573DC1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AutoShape 4" descr="Image result for ge stock">
            <a:extLst>
              <a:ext uri="{FF2B5EF4-FFF2-40B4-BE49-F238E27FC236}">
                <a16:creationId xmlns:a16="http://schemas.microsoft.com/office/drawing/2014/main" id="{E3CC1976-4898-4944-A070-558F1E4BC6B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648200" y="2705100"/>
            <a:ext cx="2895600" cy="144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1D90070-6ADE-41AD-9CB4-066FF42DA12D}"/>
              </a:ext>
            </a:extLst>
          </p:cNvPr>
          <p:cNvSpPr/>
          <p:nvPr/>
        </p:nvSpPr>
        <p:spPr>
          <a:xfrm>
            <a:off x="557644" y="609895"/>
            <a:ext cx="11039996" cy="58477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IN" sz="3200" spc="-5" dirty="0">
                <a:solidFill>
                  <a:schemeClr val="accent1">
                    <a:lumMod val="75000"/>
                  </a:schemeClr>
                </a:solidFill>
              </a:rPr>
              <a:t>Stationary Model: Moving</a:t>
            </a:r>
            <a:r>
              <a:rPr lang="en-IN" sz="3200" spc="45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IN" sz="3200" spc="-5" dirty="0">
                <a:solidFill>
                  <a:schemeClr val="accent1">
                    <a:lumMod val="75000"/>
                  </a:schemeClr>
                </a:solidFill>
              </a:rPr>
              <a:t>Averages</a:t>
            </a:r>
            <a:endParaRPr lang="en-IN" sz="3000" dirty="0">
              <a:ln w="0"/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1" name="object 3">
            <a:extLst>
              <a:ext uri="{FF2B5EF4-FFF2-40B4-BE49-F238E27FC236}">
                <a16:creationId xmlns:a16="http://schemas.microsoft.com/office/drawing/2014/main" id="{F1D71BCF-6439-47EA-B882-BA457EE2B347}"/>
              </a:ext>
            </a:extLst>
          </p:cNvPr>
          <p:cNvSpPr/>
          <p:nvPr/>
        </p:nvSpPr>
        <p:spPr>
          <a:xfrm>
            <a:off x="557644" y="1249680"/>
            <a:ext cx="4715396" cy="23622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4">
            <a:extLst>
              <a:ext uri="{FF2B5EF4-FFF2-40B4-BE49-F238E27FC236}">
                <a16:creationId xmlns:a16="http://schemas.microsoft.com/office/drawing/2014/main" id="{95654E57-E61D-4571-8FF5-FF6D458F569D}"/>
              </a:ext>
            </a:extLst>
          </p:cNvPr>
          <p:cNvSpPr/>
          <p:nvPr/>
        </p:nvSpPr>
        <p:spPr>
          <a:xfrm>
            <a:off x="7455408" y="3761994"/>
            <a:ext cx="4736592" cy="310286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5">
            <a:extLst>
              <a:ext uri="{FF2B5EF4-FFF2-40B4-BE49-F238E27FC236}">
                <a16:creationId xmlns:a16="http://schemas.microsoft.com/office/drawing/2014/main" id="{FAF15B40-6563-44F4-AEA5-1D0D0A5215F4}"/>
              </a:ext>
            </a:extLst>
          </p:cNvPr>
          <p:cNvSpPr/>
          <p:nvPr/>
        </p:nvSpPr>
        <p:spPr>
          <a:xfrm>
            <a:off x="2337816" y="3823716"/>
            <a:ext cx="4620767" cy="303428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9894264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/>
        </p:nvSpPr>
        <p:spPr>
          <a:xfrm flipH="1">
            <a:off x="10510520" y="6416040"/>
            <a:ext cx="1681480" cy="441960"/>
          </a:xfrm>
          <a:prstGeom prst="rect">
            <a:avLst/>
          </a:prstGeom>
          <a:solidFill>
            <a:srgbClr val="0C5A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160">
              <a:latin typeface="Roboto Regular"/>
              <a:cs typeface="Roboto Regular"/>
            </a:endParaRPr>
          </a:p>
        </p:txBody>
      </p:sp>
      <p:sp>
        <p:nvSpPr>
          <p:cNvPr id="18437" name="TextBox 28"/>
          <p:cNvSpPr txBox="1">
            <a:spLocks noChangeArrowheads="1"/>
          </p:cNvSpPr>
          <p:nvPr/>
        </p:nvSpPr>
        <p:spPr bwMode="auto">
          <a:xfrm>
            <a:off x="11363326" y="6362700"/>
            <a:ext cx="492443" cy="424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160" dirty="0">
                <a:solidFill>
                  <a:srgbClr val="FFFFFF"/>
                </a:solidFill>
                <a:latin typeface="Roboto Regular"/>
                <a:cs typeface="Roboto Regular"/>
              </a:rPr>
              <a:t>03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2407" y="1"/>
            <a:ext cx="1829593" cy="1293962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557644" y="1135140"/>
            <a:ext cx="11357441" cy="59530"/>
          </a:xfrm>
          <a:prstGeom prst="rect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37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3051230-D0AA-4D5B-ACCB-8B173A7BFF5C}"/>
              </a:ext>
            </a:extLst>
          </p:cNvPr>
          <p:cNvSpPr/>
          <p:nvPr/>
        </p:nvSpPr>
        <p:spPr>
          <a:xfrm>
            <a:off x="11378500" y="5721306"/>
            <a:ext cx="813500" cy="4477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1C6A9CA8-4080-4BFB-A61D-B50E573DC1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AutoShape 4" descr="Image result for ge stock">
            <a:extLst>
              <a:ext uri="{FF2B5EF4-FFF2-40B4-BE49-F238E27FC236}">
                <a16:creationId xmlns:a16="http://schemas.microsoft.com/office/drawing/2014/main" id="{E3CC1976-4898-4944-A070-558F1E4BC6B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648200" y="2705100"/>
            <a:ext cx="2895600" cy="144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1D90070-6ADE-41AD-9CB4-066FF42DA12D}"/>
              </a:ext>
            </a:extLst>
          </p:cNvPr>
          <p:cNvSpPr/>
          <p:nvPr/>
        </p:nvSpPr>
        <p:spPr>
          <a:xfrm>
            <a:off x="557644" y="609895"/>
            <a:ext cx="11039996" cy="58477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IN" sz="3200" spc="-5" dirty="0">
                <a:solidFill>
                  <a:schemeClr val="accent1">
                    <a:lumMod val="75000"/>
                  </a:schemeClr>
                </a:solidFill>
              </a:rPr>
              <a:t>Stationary Model: Weighted Moving</a:t>
            </a:r>
            <a:r>
              <a:rPr lang="en-IN" sz="3200" spc="45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IN" sz="3200" spc="-5" dirty="0">
                <a:solidFill>
                  <a:schemeClr val="accent1">
                    <a:lumMod val="75000"/>
                  </a:schemeClr>
                </a:solidFill>
              </a:rPr>
              <a:t>Averages</a:t>
            </a:r>
            <a:endParaRPr lang="en-IN" sz="3000" dirty="0">
              <a:ln w="0"/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7" name="object 14">
            <a:extLst>
              <a:ext uri="{FF2B5EF4-FFF2-40B4-BE49-F238E27FC236}">
                <a16:creationId xmlns:a16="http://schemas.microsoft.com/office/drawing/2014/main" id="{AC89C246-321A-4CAC-96D5-365F140316EB}"/>
              </a:ext>
            </a:extLst>
          </p:cNvPr>
          <p:cNvSpPr txBox="1"/>
          <p:nvPr/>
        </p:nvSpPr>
        <p:spPr>
          <a:xfrm>
            <a:off x="6797040" y="1313036"/>
            <a:ext cx="5227321" cy="8207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93800">
              <a:tabLst>
                <a:tab pos="2027555" algn="l"/>
              </a:tabLst>
            </a:pPr>
            <a:r>
              <a:rPr lang="en-IN" sz="4000" spc="-2212" baseline="11284" dirty="0">
                <a:cs typeface="Cambria Math"/>
              </a:rPr>
              <a:t>𝑌</a:t>
            </a:r>
            <a:r>
              <a:rPr sz="4000" spc="359" baseline="21701" dirty="0">
                <a:cs typeface="Cambria Math"/>
              </a:rPr>
              <a:t> </a:t>
            </a:r>
            <a:r>
              <a:rPr spc="355" dirty="0">
                <a:cs typeface="Cambria Math"/>
              </a:rPr>
              <a:t>𝑡</a:t>
            </a:r>
            <a:r>
              <a:rPr spc="-15" dirty="0">
                <a:cs typeface="Cambria Math"/>
              </a:rPr>
              <a:t>+</a:t>
            </a:r>
            <a:r>
              <a:rPr spc="80" dirty="0">
                <a:cs typeface="Cambria Math"/>
              </a:rPr>
              <a:t>1</a:t>
            </a:r>
            <a:r>
              <a:rPr dirty="0">
                <a:cs typeface="Cambria Math"/>
              </a:rPr>
              <a:t>	</a:t>
            </a:r>
            <a:r>
              <a:rPr sz="4000" baseline="11284" dirty="0">
                <a:cs typeface="Cambria Math"/>
              </a:rPr>
              <a:t>=</a:t>
            </a:r>
            <a:r>
              <a:rPr sz="4000" spc="270" baseline="11284" dirty="0">
                <a:cs typeface="Cambria Math"/>
              </a:rPr>
              <a:t> </a:t>
            </a:r>
            <a:r>
              <a:rPr sz="4000" spc="-270" baseline="11284" dirty="0">
                <a:cs typeface="Cambria Math"/>
              </a:rPr>
              <a:t>𝑤</a:t>
            </a:r>
            <a:r>
              <a:rPr spc="210" dirty="0">
                <a:cs typeface="Cambria Math"/>
              </a:rPr>
              <a:t>1</a:t>
            </a:r>
            <a:r>
              <a:rPr sz="4000" spc="-787" baseline="11284" dirty="0">
                <a:cs typeface="Cambria Math"/>
              </a:rPr>
              <a:t>𝑌</a:t>
            </a:r>
            <a:r>
              <a:rPr spc="305" dirty="0">
                <a:cs typeface="Cambria Math"/>
              </a:rPr>
              <a:t>𝑡</a:t>
            </a:r>
            <a:r>
              <a:rPr dirty="0">
                <a:cs typeface="Cambria Math"/>
              </a:rPr>
              <a:t> </a:t>
            </a:r>
            <a:r>
              <a:rPr spc="-125" dirty="0">
                <a:cs typeface="Cambria Math"/>
              </a:rPr>
              <a:t> </a:t>
            </a:r>
            <a:r>
              <a:rPr sz="4000" baseline="11284" dirty="0">
                <a:cs typeface="Cambria Math"/>
              </a:rPr>
              <a:t>+</a:t>
            </a:r>
            <a:r>
              <a:rPr sz="4000" spc="-7" baseline="11284" dirty="0">
                <a:cs typeface="Cambria Math"/>
              </a:rPr>
              <a:t> </a:t>
            </a:r>
            <a:r>
              <a:rPr sz="4000" spc="-165" baseline="11284" dirty="0">
                <a:cs typeface="Cambria Math"/>
              </a:rPr>
              <a:t>𝑤</a:t>
            </a:r>
            <a:r>
              <a:rPr spc="210" dirty="0">
                <a:cs typeface="Cambria Math"/>
              </a:rPr>
              <a:t>2</a:t>
            </a:r>
            <a:r>
              <a:rPr sz="4000" spc="-787" baseline="11284" dirty="0">
                <a:cs typeface="Cambria Math"/>
              </a:rPr>
              <a:t>𝑌</a:t>
            </a:r>
            <a:r>
              <a:rPr spc="355" dirty="0">
                <a:cs typeface="Cambria Math"/>
              </a:rPr>
              <a:t>𝑡</a:t>
            </a:r>
            <a:r>
              <a:rPr spc="-15" dirty="0">
                <a:cs typeface="Cambria Math"/>
              </a:rPr>
              <a:t>−</a:t>
            </a:r>
            <a:r>
              <a:rPr spc="80" dirty="0">
                <a:cs typeface="Cambria Math"/>
              </a:rPr>
              <a:t>1</a:t>
            </a:r>
            <a:r>
              <a:rPr dirty="0">
                <a:cs typeface="Cambria Math"/>
              </a:rPr>
              <a:t> </a:t>
            </a:r>
            <a:r>
              <a:rPr spc="-175" dirty="0">
                <a:cs typeface="Cambria Math"/>
              </a:rPr>
              <a:t> </a:t>
            </a:r>
            <a:r>
              <a:rPr sz="4000" baseline="11284" dirty="0">
                <a:cs typeface="Cambria Math"/>
              </a:rPr>
              <a:t>+</a:t>
            </a:r>
            <a:r>
              <a:rPr sz="4000" spc="-7" baseline="11284" dirty="0">
                <a:cs typeface="Cambria Math"/>
              </a:rPr>
              <a:t> </a:t>
            </a:r>
            <a:r>
              <a:rPr sz="4000" baseline="11284" dirty="0">
                <a:cs typeface="Cambria Math"/>
              </a:rPr>
              <a:t>⋯</a:t>
            </a:r>
            <a:r>
              <a:rPr sz="4000" spc="-277" baseline="11284" dirty="0">
                <a:cs typeface="Cambria Math"/>
              </a:rPr>
              <a:t> </a:t>
            </a:r>
            <a:r>
              <a:rPr sz="4000" baseline="11284" dirty="0">
                <a:cs typeface="Cambria Math"/>
              </a:rPr>
              <a:t>+ </a:t>
            </a:r>
            <a:r>
              <a:rPr sz="4000" spc="15" baseline="11284" dirty="0">
                <a:cs typeface="Cambria Math"/>
              </a:rPr>
              <a:t> </a:t>
            </a:r>
            <a:r>
              <a:rPr lang="en-IN" sz="4000" spc="15" baseline="11284" dirty="0">
                <a:cs typeface="Cambria Math"/>
              </a:rPr>
              <a:t>  	    </a:t>
            </a:r>
            <a:r>
              <a:rPr sz="4000" spc="120" baseline="11284" dirty="0">
                <a:cs typeface="Cambria Math"/>
              </a:rPr>
              <a:t>𝑤</a:t>
            </a:r>
            <a:r>
              <a:rPr spc="80" dirty="0">
                <a:cs typeface="Cambria Math"/>
              </a:rPr>
              <a:t>𝑘</a:t>
            </a:r>
            <a:r>
              <a:rPr sz="4000" spc="120" baseline="11284" dirty="0">
                <a:cs typeface="Cambria Math"/>
              </a:rPr>
              <a:t>𝑌</a:t>
            </a:r>
            <a:r>
              <a:rPr spc="80" dirty="0">
                <a:cs typeface="Cambria Math"/>
              </a:rPr>
              <a:t>𝑡−𝑘+1</a:t>
            </a:r>
            <a:endParaRPr dirty="0">
              <a:cs typeface="Cambria Math"/>
            </a:endParaRPr>
          </a:p>
        </p:txBody>
      </p:sp>
      <p:sp>
        <p:nvSpPr>
          <p:cNvPr id="18" name="object 14">
            <a:extLst>
              <a:ext uri="{FF2B5EF4-FFF2-40B4-BE49-F238E27FC236}">
                <a16:creationId xmlns:a16="http://schemas.microsoft.com/office/drawing/2014/main" id="{3EC4CB77-C27F-4AF2-8D98-894887469A31}"/>
              </a:ext>
            </a:extLst>
          </p:cNvPr>
          <p:cNvSpPr/>
          <p:nvPr/>
        </p:nvSpPr>
        <p:spPr>
          <a:xfrm>
            <a:off x="76200" y="1199750"/>
            <a:ext cx="7712458" cy="554649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B5B1170-AC0F-4335-8577-612A60DB4E28}"/>
              </a:ext>
            </a:extLst>
          </p:cNvPr>
          <p:cNvSpPr/>
          <p:nvPr/>
        </p:nvSpPr>
        <p:spPr>
          <a:xfrm>
            <a:off x="7934960" y="2327427"/>
            <a:ext cx="418084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5600" marR="5080" indent="-342900" algn="just">
              <a:spcBef>
                <a:spcPts val="2915"/>
              </a:spcBef>
              <a:buChar char="•"/>
              <a:tabLst>
                <a:tab pos="355600" algn="l"/>
              </a:tabLst>
            </a:pPr>
            <a:r>
              <a:rPr lang="en-US" spc="-5" dirty="0">
                <a:cs typeface="Times New Roman"/>
              </a:rPr>
              <a:t>Typically we </a:t>
            </a:r>
            <a:r>
              <a:rPr lang="en-US" dirty="0">
                <a:cs typeface="Times New Roman"/>
              </a:rPr>
              <a:t>choose a time period of</a:t>
            </a:r>
            <a:r>
              <a:rPr lang="en-US" spc="-45" dirty="0">
                <a:cs typeface="Times New Roman"/>
              </a:rPr>
              <a:t> </a:t>
            </a:r>
            <a:r>
              <a:rPr lang="en-US" dirty="0">
                <a:cs typeface="Times New Roman"/>
              </a:rPr>
              <a:t>moving  average and </a:t>
            </a:r>
            <a:r>
              <a:rPr lang="en-US" spc="-5" dirty="0">
                <a:cs typeface="Times New Roman"/>
              </a:rPr>
              <a:t>weights </a:t>
            </a:r>
            <a:r>
              <a:rPr lang="en-US" dirty="0">
                <a:cs typeface="Times New Roman"/>
              </a:rPr>
              <a:t>are chosen such that the  error is</a:t>
            </a:r>
            <a:r>
              <a:rPr lang="en-US" spc="-85" dirty="0">
                <a:cs typeface="Times New Roman"/>
              </a:rPr>
              <a:t> </a:t>
            </a:r>
            <a:r>
              <a:rPr lang="en-US" spc="-5" dirty="0">
                <a:cs typeface="Times New Roman"/>
              </a:rPr>
              <a:t>minimized</a:t>
            </a:r>
            <a:endParaRPr lang="en-US" dirty="0"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01469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/>
        </p:nvSpPr>
        <p:spPr>
          <a:xfrm flipH="1">
            <a:off x="9968248" y="6309360"/>
            <a:ext cx="2223752" cy="548640"/>
          </a:xfrm>
          <a:prstGeom prst="rect">
            <a:avLst/>
          </a:prstGeom>
          <a:solidFill>
            <a:srgbClr val="0C5A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160">
              <a:latin typeface="Roboto Regular"/>
              <a:cs typeface="Roboto Regular"/>
            </a:endParaRPr>
          </a:p>
        </p:txBody>
      </p:sp>
      <p:sp>
        <p:nvSpPr>
          <p:cNvPr id="18433" name="TextBox 14"/>
          <p:cNvSpPr txBox="1">
            <a:spLocks noChangeArrowheads="1"/>
          </p:cNvSpPr>
          <p:nvPr/>
        </p:nvSpPr>
        <p:spPr bwMode="auto">
          <a:xfrm>
            <a:off x="557644" y="569590"/>
            <a:ext cx="1968616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>
              <a:defRPr sz="3000">
                <a:ln w="0"/>
                <a:solidFill>
                  <a:schemeClr val="accent1">
                    <a:lumMod val="75000"/>
                  </a:schemeClr>
                </a:solidFill>
              </a:defRPr>
            </a:lvl1pPr>
            <a:lvl2pPr marL="742950" indent="-285750" eaLnBrk="0" hangingPunct="0">
              <a:defRPr sz="2400"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Calibri" charset="0"/>
                <a:ea typeface="ＭＳ Ｐゴシック" charset="0"/>
              </a:defRPr>
            </a:lvl9pPr>
          </a:lstStyle>
          <a:p>
            <a:r>
              <a:rPr lang="en-US" dirty="0"/>
              <a:t>Forecasting</a:t>
            </a:r>
          </a:p>
        </p:txBody>
      </p:sp>
      <p:sp>
        <p:nvSpPr>
          <p:cNvPr id="18437" name="TextBox 28"/>
          <p:cNvSpPr txBox="1">
            <a:spLocks noChangeArrowheads="1"/>
          </p:cNvSpPr>
          <p:nvPr/>
        </p:nvSpPr>
        <p:spPr bwMode="auto">
          <a:xfrm>
            <a:off x="11363326" y="6362700"/>
            <a:ext cx="492443" cy="424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160" dirty="0">
                <a:solidFill>
                  <a:srgbClr val="FFFFFF"/>
                </a:solidFill>
                <a:latin typeface="Roboto Regular"/>
                <a:cs typeface="Roboto Regular"/>
              </a:rPr>
              <a:t>03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2407" y="1"/>
            <a:ext cx="1829593" cy="1293962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557644" y="1135140"/>
            <a:ext cx="11357441" cy="59530"/>
          </a:xfrm>
          <a:prstGeom prst="rect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37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3051230-D0AA-4D5B-ACCB-8B173A7BFF5C}"/>
              </a:ext>
            </a:extLst>
          </p:cNvPr>
          <p:cNvSpPr/>
          <p:nvPr/>
        </p:nvSpPr>
        <p:spPr>
          <a:xfrm>
            <a:off x="11378500" y="5721306"/>
            <a:ext cx="813500" cy="4477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1C6A9CA8-4080-4BFB-A61D-B50E573DC1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E5B52737-C389-48A5-BBD4-12C04ED3EE2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01433064"/>
              </p:ext>
            </p:extLst>
          </p:nvPr>
        </p:nvGraphicFramePr>
        <p:xfrm>
          <a:off x="1396026" y="1293963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48212477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/>
        </p:nvSpPr>
        <p:spPr>
          <a:xfrm flipH="1">
            <a:off x="10510520" y="6416040"/>
            <a:ext cx="1681480" cy="441960"/>
          </a:xfrm>
          <a:prstGeom prst="rect">
            <a:avLst/>
          </a:prstGeom>
          <a:solidFill>
            <a:srgbClr val="0C5A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160">
              <a:latin typeface="Roboto Regular"/>
              <a:cs typeface="Roboto Regular"/>
            </a:endParaRPr>
          </a:p>
        </p:txBody>
      </p:sp>
      <p:sp>
        <p:nvSpPr>
          <p:cNvPr id="18437" name="TextBox 28"/>
          <p:cNvSpPr txBox="1">
            <a:spLocks noChangeArrowheads="1"/>
          </p:cNvSpPr>
          <p:nvPr/>
        </p:nvSpPr>
        <p:spPr bwMode="auto">
          <a:xfrm>
            <a:off x="11363326" y="6362700"/>
            <a:ext cx="492443" cy="424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160" dirty="0">
                <a:solidFill>
                  <a:srgbClr val="FFFFFF"/>
                </a:solidFill>
                <a:latin typeface="Roboto Regular"/>
                <a:cs typeface="Roboto Regular"/>
              </a:rPr>
              <a:t>03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2407" y="1"/>
            <a:ext cx="1829593" cy="1293962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557644" y="1135140"/>
            <a:ext cx="11357441" cy="59530"/>
          </a:xfrm>
          <a:prstGeom prst="rect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37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3051230-D0AA-4D5B-ACCB-8B173A7BFF5C}"/>
              </a:ext>
            </a:extLst>
          </p:cNvPr>
          <p:cNvSpPr/>
          <p:nvPr/>
        </p:nvSpPr>
        <p:spPr>
          <a:xfrm>
            <a:off x="11378500" y="5721306"/>
            <a:ext cx="813500" cy="4477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1C6A9CA8-4080-4BFB-A61D-B50E573DC1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AutoShape 4" descr="Image result for ge stock">
            <a:extLst>
              <a:ext uri="{FF2B5EF4-FFF2-40B4-BE49-F238E27FC236}">
                <a16:creationId xmlns:a16="http://schemas.microsoft.com/office/drawing/2014/main" id="{E3CC1976-4898-4944-A070-558F1E4BC6B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648200" y="2705100"/>
            <a:ext cx="2895600" cy="144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1D90070-6ADE-41AD-9CB4-066FF42DA12D}"/>
              </a:ext>
            </a:extLst>
          </p:cNvPr>
          <p:cNvSpPr/>
          <p:nvPr/>
        </p:nvSpPr>
        <p:spPr>
          <a:xfrm>
            <a:off x="557644" y="609895"/>
            <a:ext cx="11039996" cy="58477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IN" sz="3200" spc="-5" dirty="0">
                <a:solidFill>
                  <a:schemeClr val="accent1">
                    <a:lumMod val="75000"/>
                  </a:schemeClr>
                </a:solidFill>
              </a:rPr>
              <a:t>Stationary Model: Weighted Moving</a:t>
            </a:r>
            <a:r>
              <a:rPr lang="en-IN" sz="3200" spc="45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IN" sz="3200" spc="-5" dirty="0">
                <a:solidFill>
                  <a:schemeClr val="accent1">
                    <a:lumMod val="75000"/>
                  </a:schemeClr>
                </a:solidFill>
              </a:rPr>
              <a:t>Averages</a:t>
            </a:r>
            <a:endParaRPr lang="en-IN" sz="3000" dirty="0">
              <a:ln w="0"/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2" name="object 2">
            <a:extLst>
              <a:ext uri="{FF2B5EF4-FFF2-40B4-BE49-F238E27FC236}">
                <a16:creationId xmlns:a16="http://schemas.microsoft.com/office/drawing/2014/main" id="{E415356E-1C4A-42C0-BA8D-379542CCD7A6}"/>
              </a:ext>
            </a:extLst>
          </p:cNvPr>
          <p:cNvSpPr/>
          <p:nvPr/>
        </p:nvSpPr>
        <p:spPr>
          <a:xfrm>
            <a:off x="566135" y="1202436"/>
            <a:ext cx="4389602" cy="28209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3">
            <a:extLst>
              <a:ext uri="{FF2B5EF4-FFF2-40B4-BE49-F238E27FC236}">
                <a16:creationId xmlns:a16="http://schemas.microsoft.com/office/drawing/2014/main" id="{9CB0B48B-33D3-4F86-81C3-9738C1A376DB}"/>
              </a:ext>
            </a:extLst>
          </p:cNvPr>
          <p:cNvSpPr/>
          <p:nvPr/>
        </p:nvSpPr>
        <p:spPr>
          <a:xfrm>
            <a:off x="584422" y="4267200"/>
            <a:ext cx="4393978" cy="244856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4">
            <a:extLst>
              <a:ext uri="{FF2B5EF4-FFF2-40B4-BE49-F238E27FC236}">
                <a16:creationId xmlns:a16="http://schemas.microsoft.com/office/drawing/2014/main" id="{084C115C-087F-4CE9-BDE5-4882720B6E3B}"/>
              </a:ext>
            </a:extLst>
          </p:cNvPr>
          <p:cNvSpPr/>
          <p:nvPr/>
        </p:nvSpPr>
        <p:spPr>
          <a:xfrm>
            <a:off x="5586191" y="1202436"/>
            <a:ext cx="4571955" cy="282092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8218028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/>
        </p:nvSpPr>
        <p:spPr>
          <a:xfrm flipH="1">
            <a:off x="10510520" y="6416040"/>
            <a:ext cx="1681480" cy="441960"/>
          </a:xfrm>
          <a:prstGeom prst="rect">
            <a:avLst/>
          </a:prstGeom>
          <a:solidFill>
            <a:srgbClr val="0C5A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160">
              <a:latin typeface="Roboto Regular"/>
              <a:cs typeface="Roboto Regular"/>
            </a:endParaRPr>
          </a:p>
        </p:txBody>
      </p:sp>
      <p:sp>
        <p:nvSpPr>
          <p:cNvPr id="18437" name="TextBox 28"/>
          <p:cNvSpPr txBox="1">
            <a:spLocks noChangeArrowheads="1"/>
          </p:cNvSpPr>
          <p:nvPr/>
        </p:nvSpPr>
        <p:spPr bwMode="auto">
          <a:xfrm>
            <a:off x="11363326" y="6362700"/>
            <a:ext cx="492443" cy="424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160" dirty="0">
                <a:solidFill>
                  <a:srgbClr val="FFFFFF"/>
                </a:solidFill>
                <a:latin typeface="Roboto Regular"/>
                <a:cs typeface="Roboto Regular"/>
              </a:rPr>
              <a:t>03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2407" y="1"/>
            <a:ext cx="1829593" cy="1293962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557644" y="1135140"/>
            <a:ext cx="11357441" cy="59530"/>
          </a:xfrm>
          <a:prstGeom prst="rect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37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3051230-D0AA-4D5B-ACCB-8B173A7BFF5C}"/>
              </a:ext>
            </a:extLst>
          </p:cNvPr>
          <p:cNvSpPr/>
          <p:nvPr/>
        </p:nvSpPr>
        <p:spPr>
          <a:xfrm>
            <a:off x="11378500" y="5721306"/>
            <a:ext cx="813500" cy="4477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1C6A9CA8-4080-4BFB-A61D-B50E573DC1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AutoShape 4" descr="Image result for ge stock">
            <a:extLst>
              <a:ext uri="{FF2B5EF4-FFF2-40B4-BE49-F238E27FC236}">
                <a16:creationId xmlns:a16="http://schemas.microsoft.com/office/drawing/2014/main" id="{E3CC1976-4898-4944-A070-558F1E4BC6B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648200" y="2705100"/>
            <a:ext cx="2895600" cy="144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1D90070-6ADE-41AD-9CB4-066FF42DA12D}"/>
              </a:ext>
            </a:extLst>
          </p:cNvPr>
          <p:cNvSpPr/>
          <p:nvPr/>
        </p:nvSpPr>
        <p:spPr>
          <a:xfrm>
            <a:off x="557644" y="609895"/>
            <a:ext cx="11039996" cy="58477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IN" sz="3200" spc="-5" dirty="0">
                <a:solidFill>
                  <a:schemeClr val="accent1">
                    <a:lumMod val="75000"/>
                  </a:schemeClr>
                </a:solidFill>
              </a:rPr>
              <a:t>SMA and WMA – Revenue Passenger</a:t>
            </a:r>
            <a:endParaRPr lang="en-IN" sz="3000" dirty="0">
              <a:ln w="0"/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7" name="object 14">
            <a:extLst>
              <a:ext uri="{FF2B5EF4-FFF2-40B4-BE49-F238E27FC236}">
                <a16:creationId xmlns:a16="http://schemas.microsoft.com/office/drawing/2014/main" id="{D0819A90-8C5A-499C-9D86-7A98500B8A4D}"/>
              </a:ext>
            </a:extLst>
          </p:cNvPr>
          <p:cNvSpPr/>
          <p:nvPr/>
        </p:nvSpPr>
        <p:spPr>
          <a:xfrm>
            <a:off x="557644" y="1333500"/>
            <a:ext cx="10338956" cy="45796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B22CD52-46B7-4676-BCA7-98F99D5733E5}"/>
              </a:ext>
            </a:extLst>
          </p:cNvPr>
          <p:cNvSpPr txBox="1"/>
          <p:nvPr/>
        </p:nvSpPr>
        <p:spPr>
          <a:xfrm>
            <a:off x="1310640" y="6169047"/>
            <a:ext cx="6974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rgbClr val="00B050"/>
                </a:solidFill>
              </a:rPr>
              <a:t>MAPE-SMA : 4.09		 MAPE-WMA: 2.72</a:t>
            </a:r>
          </a:p>
        </p:txBody>
      </p:sp>
    </p:spTree>
    <p:extLst>
      <p:ext uri="{BB962C8B-B14F-4D97-AF65-F5344CB8AC3E}">
        <p14:creationId xmlns:p14="http://schemas.microsoft.com/office/powerpoint/2010/main" val="428214803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/>
        </p:nvSpPr>
        <p:spPr>
          <a:xfrm flipH="1">
            <a:off x="10510520" y="6416040"/>
            <a:ext cx="1681480" cy="441960"/>
          </a:xfrm>
          <a:prstGeom prst="rect">
            <a:avLst/>
          </a:prstGeom>
          <a:solidFill>
            <a:srgbClr val="0C5A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160">
              <a:latin typeface="Roboto Regular"/>
              <a:cs typeface="Roboto Regular"/>
            </a:endParaRPr>
          </a:p>
        </p:txBody>
      </p:sp>
      <p:sp>
        <p:nvSpPr>
          <p:cNvPr id="18437" name="TextBox 28"/>
          <p:cNvSpPr txBox="1">
            <a:spLocks noChangeArrowheads="1"/>
          </p:cNvSpPr>
          <p:nvPr/>
        </p:nvSpPr>
        <p:spPr bwMode="auto">
          <a:xfrm>
            <a:off x="11363326" y="6362700"/>
            <a:ext cx="492443" cy="424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160" dirty="0">
                <a:solidFill>
                  <a:srgbClr val="FFFFFF"/>
                </a:solidFill>
                <a:latin typeface="Roboto Regular"/>
                <a:cs typeface="Roboto Regular"/>
              </a:rPr>
              <a:t>03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2407" y="1"/>
            <a:ext cx="1829593" cy="1293962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557644" y="1135140"/>
            <a:ext cx="11357441" cy="59530"/>
          </a:xfrm>
          <a:prstGeom prst="rect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37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3051230-D0AA-4D5B-ACCB-8B173A7BFF5C}"/>
              </a:ext>
            </a:extLst>
          </p:cNvPr>
          <p:cNvSpPr/>
          <p:nvPr/>
        </p:nvSpPr>
        <p:spPr>
          <a:xfrm>
            <a:off x="11378500" y="5721306"/>
            <a:ext cx="813500" cy="4477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1C6A9CA8-4080-4BFB-A61D-B50E573DC1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AutoShape 4" descr="Image result for ge stock">
            <a:extLst>
              <a:ext uri="{FF2B5EF4-FFF2-40B4-BE49-F238E27FC236}">
                <a16:creationId xmlns:a16="http://schemas.microsoft.com/office/drawing/2014/main" id="{E3CC1976-4898-4944-A070-558F1E4BC6B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648200" y="2705100"/>
            <a:ext cx="2895600" cy="144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1D90070-6ADE-41AD-9CB4-066FF42DA12D}"/>
              </a:ext>
            </a:extLst>
          </p:cNvPr>
          <p:cNvSpPr/>
          <p:nvPr/>
        </p:nvSpPr>
        <p:spPr>
          <a:xfrm>
            <a:off x="557644" y="609895"/>
            <a:ext cx="11039996" cy="58477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IN" sz="3200" spc="-5" dirty="0">
                <a:solidFill>
                  <a:schemeClr val="accent1">
                    <a:lumMod val="75000"/>
                  </a:schemeClr>
                </a:solidFill>
              </a:rPr>
              <a:t>Exponential Smoothing</a:t>
            </a:r>
            <a:endParaRPr lang="en-IN" sz="3000" dirty="0">
              <a:ln w="0"/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2" name="object 14">
            <a:extLst>
              <a:ext uri="{FF2B5EF4-FFF2-40B4-BE49-F238E27FC236}">
                <a16:creationId xmlns:a16="http://schemas.microsoft.com/office/drawing/2014/main" id="{4946E997-3A2D-40A6-BEF1-1139D33DFA7D}"/>
              </a:ext>
            </a:extLst>
          </p:cNvPr>
          <p:cNvSpPr txBox="1"/>
          <p:nvPr/>
        </p:nvSpPr>
        <p:spPr>
          <a:xfrm>
            <a:off x="557643" y="1411986"/>
            <a:ext cx="11298125" cy="369331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indent="-342900">
              <a:buFont typeface="Arial" panose="020B0604020202020204" pitchFamily="34" charset="0"/>
              <a:buChar char="•"/>
            </a:pPr>
            <a:r>
              <a:rPr sz="2000" spc="-20" dirty="0">
                <a:cs typeface="Times New Roman"/>
              </a:rPr>
              <a:t>Averaging </a:t>
            </a:r>
            <a:r>
              <a:rPr sz="2000" dirty="0">
                <a:cs typeface="Times New Roman"/>
              </a:rPr>
              <a:t>over long periods </a:t>
            </a:r>
            <a:r>
              <a:rPr sz="2000" spc="-5" dirty="0">
                <a:cs typeface="Times New Roman"/>
              </a:rPr>
              <a:t>dampens </a:t>
            </a:r>
            <a:r>
              <a:rPr sz="2000" dirty="0">
                <a:cs typeface="Times New Roman"/>
              </a:rPr>
              <a:t>fluctuations, </a:t>
            </a:r>
            <a:r>
              <a:rPr sz="2000" spc="-5" dirty="0">
                <a:cs typeface="Times New Roman"/>
              </a:rPr>
              <a:t>removing </a:t>
            </a:r>
            <a:r>
              <a:rPr sz="2000" dirty="0">
                <a:cs typeface="Times New Roman"/>
              </a:rPr>
              <a:t>not</a:t>
            </a:r>
            <a:r>
              <a:rPr sz="2000" spc="-90" dirty="0">
                <a:cs typeface="Times New Roman"/>
              </a:rPr>
              <a:t> </a:t>
            </a:r>
            <a:r>
              <a:rPr sz="2000" dirty="0">
                <a:cs typeface="Times New Roman"/>
              </a:rPr>
              <a:t>only</a:t>
            </a:r>
            <a:r>
              <a:rPr lang="en-IN" sz="2000" dirty="0">
                <a:cs typeface="Times New Roman"/>
              </a:rPr>
              <a:t> </a:t>
            </a:r>
            <a:r>
              <a:rPr sz="2000" dirty="0">
                <a:cs typeface="Times New Roman"/>
              </a:rPr>
              <a:t>the noise but also trend and</a:t>
            </a:r>
            <a:r>
              <a:rPr sz="2000" spc="-110" dirty="0">
                <a:cs typeface="Times New Roman"/>
              </a:rPr>
              <a:t> </a:t>
            </a:r>
            <a:r>
              <a:rPr sz="2000" spc="-15" dirty="0">
                <a:cs typeface="Times New Roman"/>
              </a:rPr>
              <a:t>seasonality.</a:t>
            </a:r>
            <a:endParaRPr sz="2000" dirty="0">
              <a:cs typeface="Times New Roman"/>
            </a:endParaRPr>
          </a:p>
          <a:p>
            <a:pPr marL="342900" indent="-342900">
              <a:spcBef>
                <a:spcPts val="5"/>
              </a:spcBef>
              <a:buFont typeface="Arial" panose="020B0604020202020204" pitchFamily="34" charset="0"/>
              <a:buChar char="•"/>
            </a:pPr>
            <a:endParaRPr sz="2000" dirty="0">
              <a:cs typeface="Times New Roman"/>
            </a:endParaRPr>
          </a:p>
          <a:p>
            <a:pPr marL="355600" marR="153035" indent="-342900">
              <a:buFont typeface="Arial" panose="020B0604020202020204" pitchFamily="34" charset="0"/>
              <a:buChar char="•"/>
              <a:tabLst>
                <a:tab pos="4545330" algn="l"/>
              </a:tabLst>
            </a:pPr>
            <a:r>
              <a:rPr sz="2000" dirty="0">
                <a:cs typeface="Times New Roman"/>
              </a:rPr>
              <a:t>Moving averages over short recent periods </a:t>
            </a:r>
            <a:r>
              <a:rPr sz="2000" spc="-5" dirty="0">
                <a:cs typeface="Times New Roman"/>
              </a:rPr>
              <a:t>maintains </a:t>
            </a:r>
            <a:r>
              <a:rPr sz="2000" dirty="0">
                <a:cs typeface="Times New Roman"/>
              </a:rPr>
              <a:t>trend and  seasonality but determining an </a:t>
            </a:r>
            <a:r>
              <a:rPr sz="2000" spc="-5" dirty="0">
                <a:cs typeface="Times New Roman"/>
              </a:rPr>
              <a:t>optimum number </a:t>
            </a:r>
            <a:r>
              <a:rPr sz="2000" dirty="0">
                <a:cs typeface="Times New Roman"/>
              </a:rPr>
              <a:t>for periods </a:t>
            </a:r>
            <a:r>
              <a:rPr sz="2000" spc="-5" dirty="0">
                <a:cs typeface="Times New Roman"/>
              </a:rPr>
              <a:t>is </a:t>
            </a:r>
            <a:r>
              <a:rPr sz="2000" spc="-25" dirty="0">
                <a:cs typeface="Times New Roman"/>
              </a:rPr>
              <a:t>tricky,  </a:t>
            </a:r>
            <a:r>
              <a:rPr sz="2000" dirty="0">
                <a:cs typeface="Times New Roman"/>
              </a:rPr>
              <a:t>even </a:t>
            </a:r>
            <a:r>
              <a:rPr sz="2000" spc="-5" dirty="0">
                <a:cs typeface="Times New Roman"/>
              </a:rPr>
              <a:t>when </a:t>
            </a:r>
            <a:r>
              <a:rPr sz="2000" dirty="0">
                <a:cs typeface="Times New Roman"/>
              </a:rPr>
              <a:t>using </a:t>
            </a:r>
            <a:r>
              <a:rPr sz="2000" spc="-5" dirty="0">
                <a:cs typeface="Times New Roman"/>
              </a:rPr>
              <a:t>metrics</a:t>
            </a:r>
            <a:r>
              <a:rPr sz="2000" spc="10" dirty="0">
                <a:cs typeface="Times New Roman"/>
              </a:rPr>
              <a:t> </a:t>
            </a:r>
            <a:r>
              <a:rPr sz="2000" dirty="0">
                <a:cs typeface="Times New Roman"/>
              </a:rPr>
              <a:t>like</a:t>
            </a:r>
            <a:r>
              <a:rPr sz="2000" spc="-15" dirty="0">
                <a:cs typeface="Times New Roman"/>
              </a:rPr>
              <a:t> </a:t>
            </a:r>
            <a:r>
              <a:rPr sz="2000" spc="-5" dirty="0" err="1">
                <a:cs typeface="Times New Roman"/>
              </a:rPr>
              <a:t>MAE.</a:t>
            </a:r>
            <a:r>
              <a:rPr sz="2000" dirty="0" err="1">
                <a:cs typeface="Times New Roman"/>
              </a:rPr>
              <a:t>If</a:t>
            </a:r>
            <a:r>
              <a:rPr sz="2000" dirty="0">
                <a:cs typeface="Times New Roman"/>
              </a:rPr>
              <a:t> averaged over too</a:t>
            </a:r>
            <a:r>
              <a:rPr sz="2000" spc="-90" dirty="0">
                <a:cs typeface="Times New Roman"/>
              </a:rPr>
              <a:t> </a:t>
            </a:r>
            <a:r>
              <a:rPr sz="2000" dirty="0">
                <a:cs typeface="Times New Roman"/>
              </a:rPr>
              <a:t>few</a:t>
            </a:r>
            <a:r>
              <a:rPr sz="2000" spc="-20" dirty="0">
                <a:cs typeface="Times New Roman"/>
              </a:rPr>
              <a:t> </a:t>
            </a:r>
            <a:r>
              <a:rPr sz="2000" dirty="0">
                <a:cs typeface="Times New Roman"/>
              </a:rPr>
              <a:t>periods,  irregularities continue to </a:t>
            </a:r>
            <a:r>
              <a:rPr sz="2000" spc="-5" dirty="0">
                <a:cs typeface="Times New Roman"/>
              </a:rPr>
              <a:t>remain </a:t>
            </a:r>
            <a:r>
              <a:rPr sz="2000" dirty="0">
                <a:cs typeface="Times New Roman"/>
              </a:rPr>
              <a:t>and if averaged over long periods,  </a:t>
            </a:r>
            <a:r>
              <a:rPr sz="2000" spc="-5" dirty="0">
                <a:cs typeface="Times New Roman"/>
              </a:rPr>
              <a:t>dampening </a:t>
            </a:r>
            <a:r>
              <a:rPr sz="2000" dirty="0">
                <a:cs typeface="Times New Roman"/>
              </a:rPr>
              <a:t>again </a:t>
            </a:r>
            <a:r>
              <a:rPr sz="2000" spc="-5" dirty="0">
                <a:cs typeface="Times New Roman"/>
              </a:rPr>
              <a:t>becomes </a:t>
            </a:r>
            <a:r>
              <a:rPr sz="2000" dirty="0">
                <a:cs typeface="Times New Roman"/>
              </a:rPr>
              <a:t>a</a:t>
            </a:r>
            <a:r>
              <a:rPr sz="2000" spc="-35" dirty="0">
                <a:cs typeface="Times New Roman"/>
              </a:rPr>
              <a:t> </a:t>
            </a:r>
            <a:r>
              <a:rPr sz="2000" spc="-5" dirty="0">
                <a:cs typeface="Times New Roman"/>
              </a:rPr>
              <a:t>problem.</a:t>
            </a:r>
            <a:endParaRPr sz="2000" dirty="0">
              <a:cs typeface="Times New Roman"/>
            </a:endParaRPr>
          </a:p>
          <a:p>
            <a:pPr marL="342900" indent="-342900">
              <a:spcBef>
                <a:spcPts val="5"/>
              </a:spcBef>
              <a:buFont typeface="Arial" panose="020B0604020202020204" pitchFamily="34" charset="0"/>
              <a:buChar char="•"/>
            </a:pPr>
            <a:endParaRPr sz="2000" dirty="0">
              <a:cs typeface="Times New Roman"/>
            </a:endParaRPr>
          </a:p>
          <a:p>
            <a:pPr marL="355600" indent="-342900">
              <a:buFont typeface="Arial" panose="020B0604020202020204" pitchFamily="34" charset="0"/>
              <a:buChar char="•"/>
            </a:pPr>
            <a:r>
              <a:rPr sz="2000" dirty="0">
                <a:cs typeface="Times New Roman"/>
              </a:rPr>
              <a:t>Exponential </a:t>
            </a:r>
            <a:r>
              <a:rPr sz="2000" spc="-5" dirty="0">
                <a:cs typeface="Times New Roman"/>
              </a:rPr>
              <a:t>smoothing </a:t>
            </a:r>
            <a:r>
              <a:rPr sz="2000" b="1" spc="-10" dirty="0">
                <a:cs typeface="Times New Roman"/>
              </a:rPr>
              <a:t>retains </a:t>
            </a:r>
            <a:r>
              <a:rPr sz="2000" b="1" dirty="0">
                <a:cs typeface="Times New Roman"/>
              </a:rPr>
              <a:t>all older periods </a:t>
            </a:r>
            <a:r>
              <a:rPr sz="2000" dirty="0">
                <a:cs typeface="Times New Roman"/>
              </a:rPr>
              <a:t>while giving a</a:t>
            </a:r>
            <a:r>
              <a:rPr sz="2000" spc="-150" dirty="0">
                <a:cs typeface="Times New Roman"/>
              </a:rPr>
              <a:t> </a:t>
            </a:r>
            <a:r>
              <a:rPr sz="2000" dirty="0">
                <a:cs typeface="Times New Roman"/>
              </a:rPr>
              <a:t>greater</a:t>
            </a:r>
            <a:r>
              <a:rPr lang="en-IN" sz="2000" dirty="0">
                <a:cs typeface="Times New Roman"/>
              </a:rPr>
              <a:t> </a:t>
            </a:r>
            <a:r>
              <a:rPr sz="2000" dirty="0">
                <a:cs typeface="Times New Roman"/>
              </a:rPr>
              <a:t>weight to </a:t>
            </a:r>
            <a:r>
              <a:rPr sz="2000" spc="-5" dirty="0">
                <a:cs typeface="Times New Roman"/>
              </a:rPr>
              <a:t>more </a:t>
            </a:r>
            <a:r>
              <a:rPr sz="2000" dirty="0">
                <a:cs typeface="Times New Roman"/>
              </a:rPr>
              <a:t>recent periods (hence not a </a:t>
            </a:r>
            <a:r>
              <a:rPr sz="2000" spc="-5" dirty="0">
                <a:cs typeface="Times New Roman"/>
              </a:rPr>
              <a:t>MOVING</a:t>
            </a:r>
            <a:r>
              <a:rPr sz="2000" spc="-110" dirty="0">
                <a:cs typeface="Times New Roman"/>
              </a:rPr>
              <a:t> </a:t>
            </a:r>
            <a:r>
              <a:rPr sz="2000" dirty="0">
                <a:cs typeface="Times New Roman"/>
              </a:rPr>
              <a:t>average).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sz="2000" dirty="0">
              <a:cs typeface="Times New Roman"/>
            </a:endParaRPr>
          </a:p>
          <a:p>
            <a:pPr marL="355600" indent="-342900">
              <a:spcBef>
                <a:spcPts val="5"/>
              </a:spcBef>
              <a:buFont typeface="Arial" panose="020B0604020202020204" pitchFamily="34" charset="0"/>
              <a:buChar char="•"/>
            </a:pPr>
            <a:r>
              <a:rPr sz="2000" i="1" dirty="0">
                <a:solidFill>
                  <a:srgbClr val="FF0000"/>
                </a:solidFill>
                <a:cs typeface="Times New Roman"/>
              </a:rPr>
              <a:t>Caution: It </a:t>
            </a:r>
            <a:r>
              <a:rPr sz="2000" i="1" spc="-40" dirty="0">
                <a:solidFill>
                  <a:srgbClr val="FF0000"/>
                </a:solidFill>
                <a:cs typeface="Times New Roman"/>
              </a:rPr>
              <a:t>doesn’t </a:t>
            </a:r>
            <a:r>
              <a:rPr sz="2000" i="1" dirty="0">
                <a:solidFill>
                  <a:srgbClr val="FF0000"/>
                </a:solidFill>
                <a:cs typeface="Times New Roman"/>
              </a:rPr>
              <a:t>make any one method superior for all</a:t>
            </a:r>
            <a:r>
              <a:rPr sz="2000" i="1" spc="-100" dirty="0">
                <a:solidFill>
                  <a:srgbClr val="FF0000"/>
                </a:solidFill>
                <a:cs typeface="Times New Roman"/>
              </a:rPr>
              <a:t> </a:t>
            </a:r>
            <a:r>
              <a:rPr sz="2000" i="1" dirty="0">
                <a:solidFill>
                  <a:srgbClr val="FF0000"/>
                </a:solidFill>
                <a:cs typeface="Times New Roman"/>
              </a:rPr>
              <a:t>situations.</a:t>
            </a:r>
            <a:endParaRPr sz="2000" dirty="0"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23575931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/>
        </p:nvSpPr>
        <p:spPr>
          <a:xfrm flipH="1">
            <a:off x="10510520" y="6416040"/>
            <a:ext cx="1681480" cy="441960"/>
          </a:xfrm>
          <a:prstGeom prst="rect">
            <a:avLst/>
          </a:prstGeom>
          <a:solidFill>
            <a:srgbClr val="0C5A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160">
              <a:latin typeface="Roboto Regular"/>
              <a:cs typeface="Roboto Regular"/>
            </a:endParaRPr>
          </a:p>
        </p:txBody>
      </p:sp>
      <p:sp>
        <p:nvSpPr>
          <p:cNvPr id="18437" name="TextBox 28"/>
          <p:cNvSpPr txBox="1">
            <a:spLocks noChangeArrowheads="1"/>
          </p:cNvSpPr>
          <p:nvPr/>
        </p:nvSpPr>
        <p:spPr bwMode="auto">
          <a:xfrm>
            <a:off x="11363326" y="6362700"/>
            <a:ext cx="492443" cy="424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160" dirty="0">
                <a:solidFill>
                  <a:srgbClr val="FFFFFF"/>
                </a:solidFill>
                <a:latin typeface="Roboto Regular"/>
                <a:cs typeface="Roboto Regular"/>
              </a:rPr>
              <a:t>03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2407" y="1"/>
            <a:ext cx="1829593" cy="1293962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557644" y="1135140"/>
            <a:ext cx="11357441" cy="59530"/>
          </a:xfrm>
          <a:prstGeom prst="rect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37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3051230-D0AA-4D5B-ACCB-8B173A7BFF5C}"/>
              </a:ext>
            </a:extLst>
          </p:cNvPr>
          <p:cNvSpPr/>
          <p:nvPr/>
        </p:nvSpPr>
        <p:spPr>
          <a:xfrm>
            <a:off x="11378500" y="5721306"/>
            <a:ext cx="813500" cy="4477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1C6A9CA8-4080-4BFB-A61D-B50E573DC1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AutoShape 4" descr="Image result for ge stock">
            <a:extLst>
              <a:ext uri="{FF2B5EF4-FFF2-40B4-BE49-F238E27FC236}">
                <a16:creationId xmlns:a16="http://schemas.microsoft.com/office/drawing/2014/main" id="{E3CC1976-4898-4944-A070-558F1E4BC6B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648200" y="2705100"/>
            <a:ext cx="2895600" cy="144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1D90070-6ADE-41AD-9CB4-066FF42DA12D}"/>
              </a:ext>
            </a:extLst>
          </p:cNvPr>
          <p:cNvSpPr/>
          <p:nvPr/>
        </p:nvSpPr>
        <p:spPr>
          <a:xfrm>
            <a:off x="557644" y="609895"/>
            <a:ext cx="11039996" cy="58477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IN" sz="3200" spc="-5" dirty="0">
                <a:solidFill>
                  <a:schemeClr val="accent1">
                    <a:lumMod val="75000"/>
                  </a:schemeClr>
                </a:solidFill>
              </a:rPr>
              <a:t>SMA and WMA – Revenue Passenger</a:t>
            </a:r>
            <a:endParaRPr lang="en-IN" sz="3000" dirty="0">
              <a:ln w="0"/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B22CD52-46B7-4676-BCA7-98F99D5733E5}"/>
              </a:ext>
            </a:extLst>
          </p:cNvPr>
          <p:cNvSpPr txBox="1"/>
          <p:nvPr/>
        </p:nvSpPr>
        <p:spPr>
          <a:xfrm>
            <a:off x="1117600" y="6325767"/>
            <a:ext cx="9133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rgbClr val="00B050"/>
                </a:solidFill>
              </a:rPr>
              <a:t>MAPE-SMA : 4.09	MAPE-WMA: 2.72	MAPE-EMA: 2.54</a:t>
            </a:r>
          </a:p>
        </p:txBody>
      </p:sp>
      <p:sp>
        <p:nvSpPr>
          <p:cNvPr id="12" name="object 14">
            <a:extLst>
              <a:ext uri="{FF2B5EF4-FFF2-40B4-BE49-F238E27FC236}">
                <a16:creationId xmlns:a16="http://schemas.microsoft.com/office/drawing/2014/main" id="{A2C00342-CA72-468F-975D-97AD3E27001D}"/>
              </a:ext>
            </a:extLst>
          </p:cNvPr>
          <p:cNvSpPr/>
          <p:nvPr/>
        </p:nvSpPr>
        <p:spPr>
          <a:xfrm>
            <a:off x="397510" y="1205432"/>
            <a:ext cx="11396980" cy="50871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9950392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/>
        </p:nvSpPr>
        <p:spPr>
          <a:xfrm flipH="1">
            <a:off x="10510520" y="6416040"/>
            <a:ext cx="1681480" cy="441960"/>
          </a:xfrm>
          <a:prstGeom prst="rect">
            <a:avLst/>
          </a:prstGeom>
          <a:solidFill>
            <a:srgbClr val="0C5A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160">
              <a:latin typeface="Roboto Regular"/>
              <a:cs typeface="Roboto Regular"/>
            </a:endParaRPr>
          </a:p>
        </p:txBody>
      </p:sp>
      <p:sp>
        <p:nvSpPr>
          <p:cNvPr id="18437" name="TextBox 28"/>
          <p:cNvSpPr txBox="1">
            <a:spLocks noChangeArrowheads="1"/>
          </p:cNvSpPr>
          <p:nvPr/>
        </p:nvSpPr>
        <p:spPr bwMode="auto">
          <a:xfrm>
            <a:off x="11363326" y="6362700"/>
            <a:ext cx="492443" cy="424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160" dirty="0">
                <a:solidFill>
                  <a:srgbClr val="FFFFFF"/>
                </a:solidFill>
                <a:latin typeface="Roboto Regular"/>
                <a:cs typeface="Roboto Regular"/>
              </a:rPr>
              <a:t>03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2407" y="1"/>
            <a:ext cx="1829593" cy="1293962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557644" y="1135140"/>
            <a:ext cx="11357441" cy="59530"/>
          </a:xfrm>
          <a:prstGeom prst="rect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37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3051230-D0AA-4D5B-ACCB-8B173A7BFF5C}"/>
              </a:ext>
            </a:extLst>
          </p:cNvPr>
          <p:cNvSpPr/>
          <p:nvPr/>
        </p:nvSpPr>
        <p:spPr>
          <a:xfrm>
            <a:off x="11378500" y="5721306"/>
            <a:ext cx="813500" cy="4477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1C6A9CA8-4080-4BFB-A61D-B50E573DC1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AutoShape 4" descr="Image result for ge stock">
            <a:extLst>
              <a:ext uri="{FF2B5EF4-FFF2-40B4-BE49-F238E27FC236}">
                <a16:creationId xmlns:a16="http://schemas.microsoft.com/office/drawing/2014/main" id="{E3CC1976-4898-4944-A070-558F1E4BC6B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648200" y="2705100"/>
            <a:ext cx="2895600" cy="144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1D90070-6ADE-41AD-9CB4-066FF42DA12D}"/>
              </a:ext>
            </a:extLst>
          </p:cNvPr>
          <p:cNvSpPr/>
          <p:nvPr/>
        </p:nvSpPr>
        <p:spPr>
          <a:xfrm>
            <a:off x="557644" y="609895"/>
            <a:ext cx="11039996" cy="58477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IN" sz="3200" spc="-5" dirty="0">
                <a:solidFill>
                  <a:schemeClr val="accent1">
                    <a:lumMod val="75000"/>
                  </a:schemeClr>
                </a:solidFill>
              </a:rPr>
              <a:t>Holt-Winters Method</a:t>
            </a:r>
            <a:endParaRPr lang="en-IN" sz="3000" dirty="0">
              <a:ln w="0"/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4" name="object 14">
            <a:extLst>
              <a:ext uri="{FF2B5EF4-FFF2-40B4-BE49-F238E27FC236}">
                <a16:creationId xmlns:a16="http://schemas.microsoft.com/office/drawing/2014/main" id="{3E3A498E-0DDE-4383-9275-B71070F00AA4}"/>
              </a:ext>
            </a:extLst>
          </p:cNvPr>
          <p:cNvSpPr txBox="1"/>
          <p:nvPr/>
        </p:nvSpPr>
        <p:spPr>
          <a:xfrm>
            <a:off x="557644" y="1559257"/>
            <a:ext cx="10592956" cy="33701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69900" indent="-457200">
              <a:buFont typeface="Arial"/>
              <a:buChar char="•"/>
              <a:tabLst>
                <a:tab pos="469265" algn="l"/>
                <a:tab pos="469900" algn="l"/>
              </a:tabLst>
            </a:pPr>
            <a:r>
              <a:rPr sz="2400" dirty="0">
                <a:cs typeface="Times New Roman"/>
              </a:rPr>
              <a:t>This </a:t>
            </a:r>
            <a:r>
              <a:rPr sz="2400" spc="-5" dirty="0">
                <a:cs typeface="Times New Roman"/>
              </a:rPr>
              <a:t>method </a:t>
            </a:r>
            <a:r>
              <a:rPr sz="2400" dirty="0">
                <a:cs typeface="Times New Roman"/>
              </a:rPr>
              <a:t>separates the </a:t>
            </a:r>
            <a:r>
              <a:rPr sz="2400" spc="-5" dirty="0">
                <a:cs typeface="Times New Roman"/>
              </a:rPr>
              <a:t>forecast </a:t>
            </a:r>
            <a:r>
              <a:rPr sz="2400" dirty="0">
                <a:cs typeface="Times New Roman"/>
              </a:rPr>
              <a:t>into 3 </a:t>
            </a:r>
            <a:r>
              <a:rPr sz="2400" spc="-5" dirty="0">
                <a:cs typeface="Times New Roman"/>
              </a:rPr>
              <a:t>components </a:t>
            </a:r>
            <a:r>
              <a:rPr sz="2400" dirty="0">
                <a:cs typeface="Times New Roman"/>
              </a:rPr>
              <a:t>– Base Level +</a:t>
            </a:r>
            <a:r>
              <a:rPr sz="2400" spc="-114" dirty="0">
                <a:cs typeface="Times New Roman"/>
              </a:rPr>
              <a:t> </a:t>
            </a:r>
            <a:r>
              <a:rPr sz="2400" spc="-20" dirty="0">
                <a:cs typeface="Times New Roman"/>
              </a:rPr>
              <a:t>Trend</a:t>
            </a:r>
            <a:endParaRPr sz="2400" dirty="0">
              <a:cs typeface="Times New Roman"/>
            </a:endParaRPr>
          </a:p>
          <a:p>
            <a:pPr marL="469900"/>
            <a:r>
              <a:rPr sz="2400" dirty="0">
                <a:cs typeface="Times New Roman"/>
              </a:rPr>
              <a:t>+</a:t>
            </a:r>
            <a:r>
              <a:rPr sz="2400" spc="-105" dirty="0">
                <a:cs typeface="Times New Roman"/>
              </a:rPr>
              <a:t> </a:t>
            </a:r>
            <a:r>
              <a:rPr sz="2400" dirty="0">
                <a:cs typeface="Times New Roman"/>
              </a:rPr>
              <a:t>Seasonal</a:t>
            </a:r>
          </a:p>
          <a:p>
            <a:pPr>
              <a:spcBef>
                <a:spcPts val="5"/>
              </a:spcBef>
            </a:pPr>
            <a:endParaRPr sz="2400" dirty="0">
              <a:cs typeface="Times New Roman"/>
            </a:endParaRPr>
          </a:p>
          <a:p>
            <a:pPr marL="469900" marR="170180" indent="-457200">
              <a:buFont typeface="Arial"/>
              <a:buChar char="•"/>
              <a:tabLst>
                <a:tab pos="469265" algn="l"/>
                <a:tab pos="469900" algn="l"/>
              </a:tabLst>
            </a:pPr>
            <a:r>
              <a:rPr sz="2400" dirty="0">
                <a:cs typeface="Times New Roman"/>
              </a:rPr>
              <a:t>It updates each of the level using a Exponential </a:t>
            </a:r>
            <a:r>
              <a:rPr sz="2400" spc="-5" dirty="0">
                <a:cs typeface="Times New Roman"/>
              </a:rPr>
              <a:t>smoothing </a:t>
            </a:r>
            <a:r>
              <a:rPr sz="2400" dirty="0">
                <a:cs typeface="Times New Roman"/>
              </a:rPr>
              <a:t>with a</a:t>
            </a:r>
            <a:r>
              <a:rPr sz="2400" spc="-155" dirty="0">
                <a:cs typeface="Times New Roman"/>
              </a:rPr>
              <a:t> </a:t>
            </a:r>
            <a:r>
              <a:rPr sz="2400" spc="-10" dirty="0">
                <a:cs typeface="Times New Roman"/>
              </a:rPr>
              <a:t>different  </a:t>
            </a:r>
            <a:r>
              <a:rPr sz="2400" spc="-5" dirty="0">
                <a:cs typeface="Times New Roman"/>
              </a:rPr>
              <a:t>smoothing</a:t>
            </a:r>
            <a:r>
              <a:rPr sz="2400" spc="-60" dirty="0">
                <a:cs typeface="Times New Roman"/>
              </a:rPr>
              <a:t> </a:t>
            </a:r>
            <a:r>
              <a:rPr sz="2400" spc="-20" dirty="0">
                <a:cs typeface="Times New Roman"/>
              </a:rPr>
              <a:t>factor.</a:t>
            </a:r>
            <a:endParaRPr sz="2400" dirty="0">
              <a:cs typeface="Times New Roman"/>
            </a:endParaRPr>
          </a:p>
          <a:p>
            <a:pPr>
              <a:lnSpc>
                <a:spcPct val="100000"/>
              </a:lnSpc>
              <a:buFont typeface="Arial"/>
              <a:buChar char="•"/>
            </a:pPr>
            <a:endParaRPr sz="2400" dirty="0">
              <a:cs typeface="Times New Roman"/>
            </a:endParaRPr>
          </a:p>
          <a:p>
            <a:pPr>
              <a:spcBef>
                <a:spcPts val="10"/>
              </a:spcBef>
              <a:buFont typeface="Arial"/>
              <a:buChar char="•"/>
            </a:pPr>
            <a:endParaRPr sz="2400" dirty="0">
              <a:cs typeface="Times New Roman"/>
            </a:endParaRPr>
          </a:p>
          <a:p>
            <a:pPr marL="469900" marR="312420" indent="-457200">
              <a:buFont typeface="Arial"/>
              <a:buChar char="•"/>
              <a:tabLst>
                <a:tab pos="469265" algn="l"/>
                <a:tab pos="469900" algn="l"/>
                <a:tab pos="1880870" algn="l"/>
              </a:tabLst>
            </a:pPr>
            <a:r>
              <a:rPr sz="2400" dirty="0">
                <a:cs typeface="Times New Roman"/>
              </a:rPr>
              <a:t>The algorithm </a:t>
            </a:r>
            <a:r>
              <a:rPr sz="2400" spc="-5" dirty="0">
                <a:cs typeface="Times New Roman"/>
              </a:rPr>
              <a:t>computes </a:t>
            </a:r>
            <a:r>
              <a:rPr sz="2400" dirty="0">
                <a:cs typeface="Times New Roman"/>
              </a:rPr>
              <a:t>the best possible </a:t>
            </a:r>
            <a:r>
              <a:rPr sz="2400" spc="-5" dirty="0">
                <a:cs typeface="Times New Roman"/>
              </a:rPr>
              <a:t>smoothing </a:t>
            </a:r>
            <a:r>
              <a:rPr sz="2400" dirty="0">
                <a:cs typeface="Times New Roman"/>
              </a:rPr>
              <a:t>factors based on</a:t>
            </a:r>
            <a:r>
              <a:rPr sz="2400" spc="-125" dirty="0">
                <a:cs typeface="Times New Roman"/>
              </a:rPr>
              <a:t> </a:t>
            </a:r>
            <a:r>
              <a:rPr sz="2400" dirty="0">
                <a:cs typeface="Times New Roman"/>
              </a:rPr>
              <a:t>the  given data</a:t>
            </a:r>
            <a:r>
              <a:rPr lang="en-IN" sz="2400" dirty="0">
                <a:cs typeface="Times New Roman"/>
              </a:rPr>
              <a:t> </a:t>
            </a:r>
            <a:r>
              <a:rPr sz="2400" dirty="0">
                <a:cs typeface="Times New Roman"/>
              </a:rPr>
              <a:t>and does subsequent predictions using</a:t>
            </a:r>
            <a:r>
              <a:rPr sz="2400" spc="-95" dirty="0">
                <a:cs typeface="Times New Roman"/>
              </a:rPr>
              <a:t> </a:t>
            </a:r>
            <a:r>
              <a:rPr sz="2400" dirty="0">
                <a:cs typeface="Times New Roman"/>
              </a:rPr>
              <a:t>fitted</a:t>
            </a:r>
            <a:r>
              <a:rPr sz="2400" spc="-25" dirty="0">
                <a:cs typeface="Times New Roman"/>
              </a:rPr>
              <a:t> </a:t>
            </a:r>
            <a:r>
              <a:rPr sz="2400" spc="-5" dirty="0">
                <a:cs typeface="Times New Roman"/>
              </a:rPr>
              <a:t>smoothing </a:t>
            </a:r>
            <a:r>
              <a:rPr sz="2400" dirty="0">
                <a:cs typeface="Times New Roman"/>
              </a:rPr>
              <a:t> constants.</a:t>
            </a:r>
          </a:p>
        </p:txBody>
      </p:sp>
    </p:spTree>
    <p:extLst>
      <p:ext uri="{BB962C8B-B14F-4D97-AF65-F5344CB8AC3E}">
        <p14:creationId xmlns:p14="http://schemas.microsoft.com/office/powerpoint/2010/main" val="311017150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/>
        </p:nvSpPr>
        <p:spPr>
          <a:xfrm flipH="1">
            <a:off x="10510520" y="6416040"/>
            <a:ext cx="1681480" cy="441960"/>
          </a:xfrm>
          <a:prstGeom prst="rect">
            <a:avLst/>
          </a:prstGeom>
          <a:solidFill>
            <a:srgbClr val="0C5A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160">
              <a:latin typeface="Roboto Regular"/>
              <a:cs typeface="Roboto Regular"/>
            </a:endParaRPr>
          </a:p>
        </p:txBody>
      </p:sp>
      <p:sp>
        <p:nvSpPr>
          <p:cNvPr id="18437" name="TextBox 28"/>
          <p:cNvSpPr txBox="1">
            <a:spLocks noChangeArrowheads="1"/>
          </p:cNvSpPr>
          <p:nvPr/>
        </p:nvSpPr>
        <p:spPr bwMode="auto">
          <a:xfrm>
            <a:off x="11363326" y="6362700"/>
            <a:ext cx="492443" cy="424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160" dirty="0">
                <a:solidFill>
                  <a:srgbClr val="FFFFFF"/>
                </a:solidFill>
                <a:latin typeface="Roboto Regular"/>
                <a:cs typeface="Roboto Regular"/>
              </a:rPr>
              <a:t>03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2407" y="1"/>
            <a:ext cx="1829593" cy="1293962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557644" y="1135140"/>
            <a:ext cx="11357441" cy="59530"/>
          </a:xfrm>
          <a:prstGeom prst="rect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37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3051230-D0AA-4D5B-ACCB-8B173A7BFF5C}"/>
              </a:ext>
            </a:extLst>
          </p:cNvPr>
          <p:cNvSpPr/>
          <p:nvPr/>
        </p:nvSpPr>
        <p:spPr>
          <a:xfrm>
            <a:off x="11378500" y="5721306"/>
            <a:ext cx="813500" cy="4477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1C6A9CA8-4080-4BFB-A61D-B50E573DC1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AutoShape 4" descr="Image result for ge stock">
            <a:extLst>
              <a:ext uri="{FF2B5EF4-FFF2-40B4-BE49-F238E27FC236}">
                <a16:creationId xmlns:a16="http://schemas.microsoft.com/office/drawing/2014/main" id="{E3CC1976-4898-4944-A070-558F1E4BC6B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648200" y="2705100"/>
            <a:ext cx="2895600" cy="144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1D90070-6ADE-41AD-9CB4-066FF42DA12D}"/>
              </a:ext>
            </a:extLst>
          </p:cNvPr>
          <p:cNvSpPr/>
          <p:nvPr/>
        </p:nvSpPr>
        <p:spPr>
          <a:xfrm>
            <a:off x="557644" y="609895"/>
            <a:ext cx="11039996" cy="58477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IN" sz="3200" spc="-5" dirty="0">
                <a:solidFill>
                  <a:schemeClr val="accent1">
                    <a:lumMod val="75000"/>
                  </a:schemeClr>
                </a:solidFill>
              </a:rPr>
              <a:t>Holt-Winters Method</a:t>
            </a:r>
            <a:endParaRPr lang="en-IN" sz="3000" dirty="0">
              <a:ln w="0"/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4" name="object 14">
            <a:extLst>
              <a:ext uri="{FF2B5EF4-FFF2-40B4-BE49-F238E27FC236}">
                <a16:creationId xmlns:a16="http://schemas.microsoft.com/office/drawing/2014/main" id="{3E3A498E-0DDE-4383-9275-B71070F00AA4}"/>
              </a:ext>
            </a:extLst>
          </p:cNvPr>
          <p:cNvSpPr txBox="1"/>
          <p:nvPr/>
        </p:nvSpPr>
        <p:spPr>
          <a:xfrm>
            <a:off x="557644" y="1559257"/>
            <a:ext cx="10592956" cy="44012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69900" indent="-457200">
              <a:buFont typeface="Arial"/>
              <a:buChar char="•"/>
              <a:tabLst>
                <a:tab pos="469265" algn="l"/>
                <a:tab pos="469900" algn="l"/>
              </a:tabLst>
            </a:pPr>
            <a:r>
              <a:rPr lang="en-US" sz="2200" dirty="0">
                <a:cs typeface="Times New Roman"/>
              </a:rPr>
              <a:t>3 </a:t>
            </a:r>
            <a:r>
              <a:rPr lang="en-US" sz="2200" spc="-5" dirty="0">
                <a:cs typeface="Times New Roman"/>
              </a:rPr>
              <a:t>components </a:t>
            </a:r>
            <a:r>
              <a:rPr lang="en-US" sz="2200" dirty="0">
                <a:cs typeface="Times New Roman"/>
              </a:rPr>
              <a:t>– </a:t>
            </a:r>
            <a:r>
              <a:rPr lang="en-US" sz="2200" spc="-20" dirty="0">
                <a:cs typeface="Times New Roman"/>
              </a:rPr>
              <a:t>Trend </a:t>
            </a:r>
            <a:r>
              <a:rPr lang="en-US" sz="2200" dirty="0">
                <a:cs typeface="Times New Roman"/>
              </a:rPr>
              <a:t>(T), Seasonality(S) and Base</a:t>
            </a:r>
            <a:r>
              <a:rPr lang="en-US" sz="2200" spc="-25" dirty="0">
                <a:cs typeface="Times New Roman"/>
              </a:rPr>
              <a:t> </a:t>
            </a:r>
            <a:r>
              <a:rPr lang="en-US" sz="2200" spc="-5" dirty="0">
                <a:cs typeface="Times New Roman"/>
              </a:rPr>
              <a:t>Level/Expectation(E).</a:t>
            </a:r>
            <a:endParaRPr lang="en-US" sz="2200" dirty="0">
              <a:cs typeface="Times New Roman"/>
            </a:endParaRPr>
          </a:p>
          <a:p>
            <a:pPr>
              <a:spcBef>
                <a:spcPts val="5"/>
              </a:spcBef>
              <a:buFont typeface="Arial"/>
              <a:buChar char="•"/>
            </a:pPr>
            <a:endParaRPr lang="en-US" sz="2200" dirty="0">
              <a:cs typeface="Times New Roman"/>
            </a:endParaRPr>
          </a:p>
          <a:p>
            <a:pPr marL="469900" indent="-457200">
              <a:buFont typeface="Arial"/>
              <a:buChar char="•"/>
              <a:tabLst>
                <a:tab pos="469265" algn="l"/>
                <a:tab pos="469900" algn="l"/>
              </a:tabLst>
            </a:pPr>
            <a:r>
              <a:rPr lang="en-US" sz="2200" dirty="0">
                <a:cs typeface="Times New Roman"/>
              </a:rPr>
              <a:t>3 </a:t>
            </a:r>
            <a:r>
              <a:rPr lang="en-US" sz="2200" spc="-5" dirty="0">
                <a:cs typeface="Times New Roman"/>
              </a:rPr>
              <a:t>weights </a:t>
            </a:r>
            <a:r>
              <a:rPr lang="en-US" sz="2200" dirty="0">
                <a:cs typeface="Times New Roman"/>
              </a:rPr>
              <a:t>– </a:t>
            </a:r>
            <a:r>
              <a:rPr lang="en-US" sz="2200" spc="-5" dirty="0">
                <a:cs typeface="Times New Roman"/>
              </a:rPr>
              <a:t>smoothing </a:t>
            </a:r>
            <a:r>
              <a:rPr lang="en-US" sz="2200" dirty="0">
                <a:cs typeface="Times New Roman"/>
              </a:rPr>
              <a:t>parameters – are used to update </a:t>
            </a:r>
            <a:r>
              <a:rPr lang="en-US" sz="2200" spc="-5" dirty="0">
                <a:cs typeface="Times New Roman"/>
              </a:rPr>
              <a:t>components </a:t>
            </a:r>
            <a:r>
              <a:rPr lang="en-US" sz="2200" dirty="0">
                <a:cs typeface="Times New Roman"/>
              </a:rPr>
              <a:t>at</a:t>
            </a:r>
            <a:r>
              <a:rPr lang="en-US" sz="2200" spc="-40" dirty="0">
                <a:cs typeface="Times New Roman"/>
              </a:rPr>
              <a:t> </a:t>
            </a:r>
            <a:r>
              <a:rPr lang="en-US" sz="2200" dirty="0">
                <a:cs typeface="Times New Roman"/>
              </a:rPr>
              <a:t>each</a:t>
            </a:r>
          </a:p>
          <a:p>
            <a:pPr marL="469900"/>
            <a:r>
              <a:rPr lang="en-US" sz="2200" dirty="0">
                <a:cs typeface="Times New Roman"/>
              </a:rPr>
              <a:t>period.</a:t>
            </a:r>
          </a:p>
          <a:p>
            <a:pPr>
              <a:spcBef>
                <a:spcPts val="5"/>
              </a:spcBef>
            </a:pPr>
            <a:endParaRPr lang="en-US" sz="2200" dirty="0">
              <a:cs typeface="Times New Roman"/>
            </a:endParaRPr>
          </a:p>
          <a:p>
            <a:pPr marL="469900" indent="-457200">
              <a:buFont typeface="Arial"/>
              <a:buChar char="•"/>
              <a:tabLst>
                <a:tab pos="469265" algn="l"/>
                <a:tab pos="469900" algn="l"/>
              </a:tabLst>
            </a:pPr>
            <a:r>
              <a:rPr lang="en-US" sz="2200" dirty="0">
                <a:cs typeface="Times New Roman"/>
              </a:rPr>
              <a:t>Initial values for Base </a:t>
            </a:r>
            <a:r>
              <a:rPr lang="en-US" sz="2200" spc="-5" dirty="0">
                <a:cs typeface="Times New Roman"/>
              </a:rPr>
              <a:t>Level/Expectation </a:t>
            </a:r>
            <a:r>
              <a:rPr lang="en-US" sz="2200" dirty="0">
                <a:cs typeface="Times New Roman"/>
              </a:rPr>
              <a:t>and trend </a:t>
            </a:r>
            <a:r>
              <a:rPr lang="en-US" sz="2200" spc="-5" dirty="0">
                <a:cs typeface="Times New Roman"/>
              </a:rPr>
              <a:t>components</a:t>
            </a:r>
            <a:r>
              <a:rPr lang="en-US" sz="2200" spc="-100" dirty="0">
                <a:cs typeface="Times New Roman"/>
              </a:rPr>
              <a:t> </a:t>
            </a:r>
            <a:r>
              <a:rPr lang="en-US" sz="2200" dirty="0">
                <a:cs typeface="Times New Roman"/>
              </a:rPr>
              <a:t>are</a:t>
            </a:r>
          </a:p>
          <a:p>
            <a:pPr marL="469900"/>
            <a:r>
              <a:rPr lang="en-US" sz="2200" dirty="0">
                <a:cs typeface="Times New Roman"/>
              </a:rPr>
              <a:t>obtained using linear regression on</a:t>
            </a:r>
            <a:r>
              <a:rPr lang="en-US" sz="2200" spc="-145" dirty="0">
                <a:cs typeface="Times New Roman"/>
              </a:rPr>
              <a:t> </a:t>
            </a:r>
            <a:r>
              <a:rPr lang="en-US" sz="2200" spc="-5" dirty="0">
                <a:cs typeface="Times New Roman"/>
              </a:rPr>
              <a:t>time.</a:t>
            </a:r>
            <a:endParaRPr lang="en-US" sz="2200" dirty="0">
              <a:cs typeface="Times New Roman"/>
            </a:endParaRPr>
          </a:p>
          <a:p>
            <a:pPr>
              <a:spcBef>
                <a:spcPts val="5"/>
              </a:spcBef>
            </a:pPr>
            <a:endParaRPr lang="en-US" sz="2200" dirty="0">
              <a:cs typeface="Times New Roman"/>
            </a:endParaRPr>
          </a:p>
          <a:p>
            <a:pPr marL="469900" marR="118110" indent="-457200">
              <a:buFont typeface="Arial"/>
              <a:buChar char="•"/>
              <a:tabLst>
                <a:tab pos="469265" algn="l"/>
                <a:tab pos="469900" algn="l"/>
              </a:tabLst>
            </a:pPr>
            <a:r>
              <a:rPr lang="en-US" sz="2200" dirty="0">
                <a:cs typeface="Times New Roman"/>
              </a:rPr>
              <a:t>Initial values for seasonal </a:t>
            </a:r>
            <a:r>
              <a:rPr lang="en-US" sz="2200" spc="-5" dirty="0">
                <a:cs typeface="Times New Roman"/>
              </a:rPr>
              <a:t>component </a:t>
            </a:r>
            <a:r>
              <a:rPr lang="en-US" sz="2200" dirty="0">
                <a:cs typeface="Times New Roman"/>
              </a:rPr>
              <a:t>are obtained from a </a:t>
            </a:r>
            <a:r>
              <a:rPr lang="en-US" sz="2200" spc="-10" dirty="0">
                <a:cs typeface="Times New Roman"/>
              </a:rPr>
              <a:t>dummy</a:t>
            </a:r>
            <a:r>
              <a:rPr lang="en-US" sz="2200" spc="-135" dirty="0">
                <a:cs typeface="Times New Roman"/>
              </a:rPr>
              <a:t> </a:t>
            </a:r>
            <a:r>
              <a:rPr lang="en-US" sz="2200" dirty="0">
                <a:cs typeface="Times New Roman"/>
              </a:rPr>
              <a:t>variable  regression using de-trended</a:t>
            </a:r>
            <a:r>
              <a:rPr lang="en-US" sz="2200" spc="-135" dirty="0">
                <a:cs typeface="Times New Roman"/>
              </a:rPr>
              <a:t> </a:t>
            </a:r>
            <a:r>
              <a:rPr lang="en-US" sz="2200" dirty="0">
                <a:cs typeface="Times New Roman"/>
              </a:rPr>
              <a:t>data.</a:t>
            </a:r>
          </a:p>
          <a:p>
            <a:pPr>
              <a:spcBef>
                <a:spcPts val="5"/>
              </a:spcBef>
              <a:buFont typeface="Arial"/>
              <a:buChar char="•"/>
            </a:pPr>
            <a:endParaRPr lang="en-US" sz="2200" dirty="0">
              <a:cs typeface="Times New Roman"/>
            </a:endParaRPr>
          </a:p>
          <a:p>
            <a:pPr marL="469900" marR="5080" indent="-457200">
              <a:buFont typeface="Arial"/>
              <a:buChar char="•"/>
              <a:tabLst>
                <a:tab pos="469265" algn="l"/>
                <a:tab pos="469900" algn="l"/>
              </a:tabLst>
            </a:pPr>
            <a:r>
              <a:rPr lang="en-US" sz="2200" dirty="0">
                <a:cs typeface="Times New Roman"/>
              </a:rPr>
              <a:t>In the Expectation equation, the series </a:t>
            </a:r>
            <a:r>
              <a:rPr lang="en-US" sz="2200" spc="-5" dirty="0">
                <a:cs typeface="Times New Roman"/>
              </a:rPr>
              <a:t>is </a:t>
            </a:r>
            <a:r>
              <a:rPr lang="en-US" sz="2200" dirty="0">
                <a:cs typeface="Times New Roman"/>
              </a:rPr>
              <a:t>seasonally adjusted by</a:t>
            </a:r>
            <a:r>
              <a:rPr lang="en-US" sz="2200" spc="-190" dirty="0">
                <a:cs typeface="Times New Roman"/>
              </a:rPr>
              <a:t> </a:t>
            </a:r>
            <a:r>
              <a:rPr lang="en-US" sz="2200" dirty="0">
                <a:cs typeface="Times New Roman"/>
              </a:rPr>
              <a:t>subtracting  the seasonal</a:t>
            </a:r>
            <a:r>
              <a:rPr lang="en-US" sz="2200" spc="-90" dirty="0">
                <a:cs typeface="Times New Roman"/>
              </a:rPr>
              <a:t> </a:t>
            </a:r>
            <a:r>
              <a:rPr lang="en-US" sz="2200" spc="-5" dirty="0">
                <a:cs typeface="Times New Roman"/>
              </a:rPr>
              <a:t>component.</a:t>
            </a:r>
            <a:endParaRPr lang="en-US" sz="2200" dirty="0"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43973443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/>
        </p:nvSpPr>
        <p:spPr>
          <a:xfrm flipH="1">
            <a:off x="10510520" y="6416040"/>
            <a:ext cx="1681480" cy="441960"/>
          </a:xfrm>
          <a:prstGeom prst="rect">
            <a:avLst/>
          </a:prstGeom>
          <a:solidFill>
            <a:srgbClr val="0C5A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160">
              <a:latin typeface="Roboto Regular"/>
              <a:cs typeface="Roboto Regular"/>
            </a:endParaRPr>
          </a:p>
        </p:txBody>
      </p:sp>
      <p:sp>
        <p:nvSpPr>
          <p:cNvPr id="18437" name="TextBox 28"/>
          <p:cNvSpPr txBox="1">
            <a:spLocks noChangeArrowheads="1"/>
          </p:cNvSpPr>
          <p:nvPr/>
        </p:nvSpPr>
        <p:spPr bwMode="auto">
          <a:xfrm>
            <a:off x="11363326" y="6362700"/>
            <a:ext cx="492443" cy="424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160" dirty="0">
                <a:solidFill>
                  <a:srgbClr val="FFFFFF"/>
                </a:solidFill>
                <a:latin typeface="Roboto Regular"/>
                <a:cs typeface="Roboto Regular"/>
              </a:rPr>
              <a:t>03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2407" y="1"/>
            <a:ext cx="1829593" cy="1293962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557644" y="1135140"/>
            <a:ext cx="11357441" cy="59530"/>
          </a:xfrm>
          <a:prstGeom prst="rect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37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3051230-D0AA-4D5B-ACCB-8B173A7BFF5C}"/>
              </a:ext>
            </a:extLst>
          </p:cNvPr>
          <p:cNvSpPr/>
          <p:nvPr/>
        </p:nvSpPr>
        <p:spPr>
          <a:xfrm>
            <a:off x="11378500" y="5721306"/>
            <a:ext cx="813500" cy="4477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1C6A9CA8-4080-4BFB-A61D-B50E573DC1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AutoShape 4" descr="Image result for ge stock">
            <a:extLst>
              <a:ext uri="{FF2B5EF4-FFF2-40B4-BE49-F238E27FC236}">
                <a16:creationId xmlns:a16="http://schemas.microsoft.com/office/drawing/2014/main" id="{E3CC1976-4898-4944-A070-558F1E4BC6B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648200" y="2705100"/>
            <a:ext cx="2895600" cy="144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1D90070-6ADE-41AD-9CB4-066FF42DA12D}"/>
              </a:ext>
            </a:extLst>
          </p:cNvPr>
          <p:cNvSpPr/>
          <p:nvPr/>
        </p:nvSpPr>
        <p:spPr>
          <a:xfrm>
            <a:off x="557644" y="609895"/>
            <a:ext cx="11039996" cy="58477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IN" sz="3200" spc="-5" dirty="0">
                <a:solidFill>
                  <a:schemeClr val="accent1">
                    <a:lumMod val="75000"/>
                  </a:schemeClr>
                </a:solidFill>
              </a:rPr>
              <a:t>Holt-Winters Additive Seasonality</a:t>
            </a:r>
            <a:endParaRPr lang="en-IN" sz="3000" dirty="0">
              <a:ln w="0"/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1" name="object 14">
            <a:extLst>
              <a:ext uri="{FF2B5EF4-FFF2-40B4-BE49-F238E27FC236}">
                <a16:creationId xmlns:a16="http://schemas.microsoft.com/office/drawing/2014/main" id="{8E446338-8BB1-4090-8449-1C59CF6F3CFD}"/>
              </a:ext>
            </a:extLst>
          </p:cNvPr>
          <p:cNvSpPr/>
          <p:nvPr/>
        </p:nvSpPr>
        <p:spPr>
          <a:xfrm>
            <a:off x="184731" y="1377906"/>
            <a:ext cx="5294321" cy="365129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4">
            <a:extLst>
              <a:ext uri="{FF2B5EF4-FFF2-40B4-BE49-F238E27FC236}">
                <a16:creationId xmlns:a16="http://schemas.microsoft.com/office/drawing/2014/main" id="{1570C95A-87A0-4680-9F4E-88CA0C62C85A}"/>
              </a:ext>
            </a:extLst>
          </p:cNvPr>
          <p:cNvSpPr/>
          <p:nvPr/>
        </p:nvSpPr>
        <p:spPr>
          <a:xfrm>
            <a:off x="5633720" y="1248009"/>
            <a:ext cx="6504432" cy="506873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5">
            <a:extLst>
              <a:ext uri="{FF2B5EF4-FFF2-40B4-BE49-F238E27FC236}">
                <a16:creationId xmlns:a16="http://schemas.microsoft.com/office/drawing/2014/main" id="{6E74D82E-1656-4AF2-9B9C-4EEE2AAB22A9}"/>
              </a:ext>
            </a:extLst>
          </p:cNvPr>
          <p:cNvSpPr txBox="1"/>
          <p:nvPr/>
        </p:nvSpPr>
        <p:spPr>
          <a:xfrm>
            <a:off x="1831594" y="5214363"/>
            <a:ext cx="1503680" cy="285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dirty="0">
                <a:latin typeface="Arial"/>
                <a:cs typeface="Arial"/>
              </a:rPr>
              <a:t>SSE =</a:t>
            </a:r>
            <a:r>
              <a:rPr spc="-95" dirty="0">
                <a:latin typeface="Arial"/>
                <a:cs typeface="Arial"/>
              </a:rPr>
              <a:t> </a:t>
            </a:r>
            <a:r>
              <a:rPr spc="-10" dirty="0">
                <a:latin typeface="Arial"/>
                <a:cs typeface="Arial"/>
              </a:rPr>
              <a:t>103627</a:t>
            </a:r>
            <a:endParaRPr dirty="0">
              <a:latin typeface="Arial"/>
              <a:cs typeface="Arial"/>
            </a:endParaRPr>
          </a:p>
        </p:txBody>
      </p:sp>
      <p:sp>
        <p:nvSpPr>
          <p:cNvPr id="17" name="object 15">
            <a:extLst>
              <a:ext uri="{FF2B5EF4-FFF2-40B4-BE49-F238E27FC236}">
                <a16:creationId xmlns:a16="http://schemas.microsoft.com/office/drawing/2014/main" id="{0F5A670C-E359-4255-9B5A-C64F6A3D4199}"/>
              </a:ext>
            </a:extLst>
          </p:cNvPr>
          <p:cNvSpPr txBox="1"/>
          <p:nvPr/>
        </p:nvSpPr>
        <p:spPr>
          <a:xfrm>
            <a:off x="7069074" y="6231222"/>
            <a:ext cx="1503680" cy="285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dirty="0">
                <a:latin typeface="Arial"/>
                <a:cs typeface="Arial"/>
              </a:rPr>
              <a:t>SSE =</a:t>
            </a:r>
            <a:r>
              <a:rPr spc="-95" dirty="0">
                <a:latin typeface="Arial"/>
                <a:cs typeface="Arial"/>
              </a:rPr>
              <a:t> </a:t>
            </a:r>
            <a:r>
              <a:rPr lang="en-IN" spc="-10" dirty="0">
                <a:latin typeface="Arial"/>
                <a:cs typeface="Arial"/>
              </a:rPr>
              <a:t>281.43</a:t>
            </a:r>
            <a:endParaRPr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4027456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bject 14">
            <a:extLst>
              <a:ext uri="{FF2B5EF4-FFF2-40B4-BE49-F238E27FC236}">
                <a16:creationId xmlns:a16="http://schemas.microsoft.com/office/drawing/2014/main" id="{1F2750E6-10C7-45C7-9D9D-9CF8C60E3827}"/>
              </a:ext>
            </a:extLst>
          </p:cNvPr>
          <p:cNvSpPr/>
          <p:nvPr/>
        </p:nvSpPr>
        <p:spPr>
          <a:xfrm>
            <a:off x="5691304" y="1354475"/>
            <a:ext cx="6355916" cy="46771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6">
            <a:extLst>
              <a:ext uri="{FF2B5EF4-FFF2-40B4-BE49-F238E27FC236}">
                <a16:creationId xmlns:a16="http://schemas.microsoft.com/office/drawing/2014/main" id="{10273D80-AA1A-4352-9EEA-4639B9A8C3C2}"/>
              </a:ext>
            </a:extLst>
          </p:cNvPr>
          <p:cNvSpPr/>
          <p:nvPr/>
        </p:nvSpPr>
        <p:spPr>
          <a:xfrm>
            <a:off x="92365" y="1312957"/>
            <a:ext cx="5598939" cy="37811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Rectangle 27"/>
          <p:cNvSpPr/>
          <p:nvPr/>
        </p:nvSpPr>
        <p:spPr>
          <a:xfrm flipH="1">
            <a:off x="10510520" y="6416040"/>
            <a:ext cx="1681480" cy="441960"/>
          </a:xfrm>
          <a:prstGeom prst="rect">
            <a:avLst/>
          </a:prstGeom>
          <a:solidFill>
            <a:srgbClr val="0C5A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160">
              <a:latin typeface="Roboto Regular"/>
              <a:cs typeface="Roboto Regular"/>
            </a:endParaRPr>
          </a:p>
        </p:txBody>
      </p:sp>
      <p:sp>
        <p:nvSpPr>
          <p:cNvPr id="18437" name="TextBox 28"/>
          <p:cNvSpPr txBox="1">
            <a:spLocks noChangeArrowheads="1"/>
          </p:cNvSpPr>
          <p:nvPr/>
        </p:nvSpPr>
        <p:spPr bwMode="auto">
          <a:xfrm>
            <a:off x="11363326" y="6362700"/>
            <a:ext cx="492443" cy="424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160" dirty="0">
                <a:solidFill>
                  <a:srgbClr val="FFFFFF"/>
                </a:solidFill>
                <a:latin typeface="Roboto Regular"/>
                <a:cs typeface="Roboto Regular"/>
              </a:rPr>
              <a:t>03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2407" y="1"/>
            <a:ext cx="1829593" cy="1293962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557644" y="1135140"/>
            <a:ext cx="11357441" cy="59530"/>
          </a:xfrm>
          <a:prstGeom prst="rect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37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3051230-D0AA-4D5B-ACCB-8B173A7BFF5C}"/>
              </a:ext>
            </a:extLst>
          </p:cNvPr>
          <p:cNvSpPr/>
          <p:nvPr/>
        </p:nvSpPr>
        <p:spPr>
          <a:xfrm>
            <a:off x="11378500" y="5721306"/>
            <a:ext cx="813500" cy="4477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1C6A9CA8-4080-4BFB-A61D-B50E573DC1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AutoShape 4" descr="Image result for ge stock">
            <a:extLst>
              <a:ext uri="{FF2B5EF4-FFF2-40B4-BE49-F238E27FC236}">
                <a16:creationId xmlns:a16="http://schemas.microsoft.com/office/drawing/2014/main" id="{E3CC1976-4898-4944-A070-558F1E4BC6B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648200" y="2705100"/>
            <a:ext cx="2895600" cy="144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1D90070-6ADE-41AD-9CB4-066FF42DA12D}"/>
              </a:ext>
            </a:extLst>
          </p:cNvPr>
          <p:cNvSpPr/>
          <p:nvPr/>
        </p:nvSpPr>
        <p:spPr>
          <a:xfrm>
            <a:off x="557644" y="609895"/>
            <a:ext cx="11039996" cy="58477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IN" sz="3200" spc="-5" dirty="0">
                <a:solidFill>
                  <a:schemeClr val="accent1">
                    <a:lumMod val="75000"/>
                  </a:schemeClr>
                </a:solidFill>
              </a:rPr>
              <a:t>Holt-Winters Multiplicative Seasonality</a:t>
            </a:r>
            <a:endParaRPr lang="en-IN" sz="3000" dirty="0">
              <a:ln w="0"/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6" name="object 15">
            <a:extLst>
              <a:ext uri="{FF2B5EF4-FFF2-40B4-BE49-F238E27FC236}">
                <a16:creationId xmlns:a16="http://schemas.microsoft.com/office/drawing/2014/main" id="{6E74D82E-1656-4AF2-9B9C-4EEE2AAB22A9}"/>
              </a:ext>
            </a:extLst>
          </p:cNvPr>
          <p:cNvSpPr txBox="1"/>
          <p:nvPr/>
        </p:nvSpPr>
        <p:spPr>
          <a:xfrm>
            <a:off x="1831594" y="5214363"/>
            <a:ext cx="1503680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dirty="0">
                <a:latin typeface="Arial"/>
                <a:cs typeface="Arial"/>
              </a:rPr>
              <a:t>SSE =</a:t>
            </a:r>
            <a:r>
              <a:rPr spc="-95" dirty="0">
                <a:latin typeface="Arial"/>
                <a:cs typeface="Arial"/>
              </a:rPr>
              <a:t> </a:t>
            </a:r>
            <a:r>
              <a:rPr lang="en-IN" spc="-10" dirty="0">
                <a:latin typeface="Arial"/>
                <a:cs typeface="Arial"/>
              </a:rPr>
              <a:t>49816</a:t>
            </a:r>
          </a:p>
          <a:p>
            <a:pPr marL="12700"/>
            <a:endParaRPr dirty="0">
              <a:latin typeface="Arial"/>
              <a:cs typeface="Arial"/>
            </a:endParaRPr>
          </a:p>
        </p:txBody>
      </p:sp>
      <p:sp>
        <p:nvSpPr>
          <p:cNvPr id="17" name="object 15">
            <a:extLst>
              <a:ext uri="{FF2B5EF4-FFF2-40B4-BE49-F238E27FC236}">
                <a16:creationId xmlns:a16="http://schemas.microsoft.com/office/drawing/2014/main" id="{0F5A670C-E359-4255-9B5A-C64F6A3D4199}"/>
              </a:ext>
            </a:extLst>
          </p:cNvPr>
          <p:cNvSpPr txBox="1"/>
          <p:nvPr/>
        </p:nvSpPr>
        <p:spPr>
          <a:xfrm>
            <a:off x="7069074" y="6231222"/>
            <a:ext cx="150368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dirty="0">
                <a:latin typeface="Arial"/>
                <a:cs typeface="Arial"/>
              </a:rPr>
              <a:t>SSE </a:t>
            </a:r>
            <a:r>
              <a:rPr>
                <a:latin typeface="Arial"/>
                <a:cs typeface="Arial"/>
              </a:rPr>
              <a:t>=</a:t>
            </a:r>
            <a:r>
              <a:rPr spc="-95">
                <a:latin typeface="Arial"/>
                <a:cs typeface="Arial"/>
              </a:rPr>
              <a:t> </a:t>
            </a:r>
            <a:r>
              <a:rPr lang="en-IN" spc="-10" dirty="0">
                <a:latin typeface="Arial"/>
                <a:cs typeface="Arial"/>
              </a:rPr>
              <a:t>90.94</a:t>
            </a:r>
          </a:p>
        </p:txBody>
      </p:sp>
    </p:spTree>
    <p:extLst>
      <p:ext uri="{BB962C8B-B14F-4D97-AF65-F5344CB8AC3E}">
        <p14:creationId xmlns:p14="http://schemas.microsoft.com/office/powerpoint/2010/main" val="223372482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/>
        </p:nvSpPr>
        <p:spPr>
          <a:xfrm flipH="1">
            <a:off x="10510520" y="6416040"/>
            <a:ext cx="1681480" cy="441960"/>
          </a:xfrm>
          <a:prstGeom prst="rect">
            <a:avLst/>
          </a:prstGeom>
          <a:solidFill>
            <a:srgbClr val="0C5A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160">
              <a:latin typeface="Roboto Regular"/>
              <a:cs typeface="Roboto Regular"/>
            </a:endParaRPr>
          </a:p>
        </p:txBody>
      </p:sp>
      <p:sp>
        <p:nvSpPr>
          <p:cNvPr id="18437" name="TextBox 28"/>
          <p:cNvSpPr txBox="1">
            <a:spLocks noChangeArrowheads="1"/>
          </p:cNvSpPr>
          <p:nvPr/>
        </p:nvSpPr>
        <p:spPr bwMode="auto">
          <a:xfrm>
            <a:off x="11363326" y="6362700"/>
            <a:ext cx="492443" cy="424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160" dirty="0">
                <a:solidFill>
                  <a:srgbClr val="FFFFFF"/>
                </a:solidFill>
                <a:latin typeface="Roboto Regular"/>
                <a:cs typeface="Roboto Regular"/>
              </a:rPr>
              <a:t>03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2407" y="1"/>
            <a:ext cx="1829593" cy="1293962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557644" y="1135140"/>
            <a:ext cx="11357441" cy="59530"/>
          </a:xfrm>
          <a:prstGeom prst="rect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37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3051230-D0AA-4D5B-ACCB-8B173A7BFF5C}"/>
              </a:ext>
            </a:extLst>
          </p:cNvPr>
          <p:cNvSpPr/>
          <p:nvPr/>
        </p:nvSpPr>
        <p:spPr>
          <a:xfrm>
            <a:off x="11378500" y="5721306"/>
            <a:ext cx="813500" cy="4477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1C6A9CA8-4080-4BFB-A61D-B50E573DC1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AutoShape 4" descr="Image result for ge stock">
            <a:extLst>
              <a:ext uri="{FF2B5EF4-FFF2-40B4-BE49-F238E27FC236}">
                <a16:creationId xmlns:a16="http://schemas.microsoft.com/office/drawing/2014/main" id="{E3CC1976-4898-4944-A070-558F1E4BC6B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648200" y="2705100"/>
            <a:ext cx="2895600" cy="144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1D90070-6ADE-41AD-9CB4-066FF42DA12D}"/>
              </a:ext>
            </a:extLst>
          </p:cNvPr>
          <p:cNvSpPr/>
          <p:nvPr/>
        </p:nvSpPr>
        <p:spPr>
          <a:xfrm>
            <a:off x="557644" y="609895"/>
            <a:ext cx="11039996" cy="58477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IN" sz="3200" spc="-5" dirty="0">
                <a:solidFill>
                  <a:schemeClr val="accent1">
                    <a:lumMod val="75000"/>
                  </a:schemeClr>
                </a:solidFill>
              </a:rPr>
              <a:t>Holt-Winters: No trend and no seasonality</a:t>
            </a:r>
            <a:endParaRPr lang="en-IN" sz="3000" dirty="0">
              <a:ln w="0"/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9" name="object 13">
            <a:extLst>
              <a:ext uri="{FF2B5EF4-FFF2-40B4-BE49-F238E27FC236}">
                <a16:creationId xmlns:a16="http://schemas.microsoft.com/office/drawing/2014/main" id="{ACE67A13-1D18-4BA4-A105-D5439B51BB08}"/>
              </a:ext>
            </a:extLst>
          </p:cNvPr>
          <p:cNvSpPr/>
          <p:nvPr/>
        </p:nvSpPr>
        <p:spPr>
          <a:xfrm>
            <a:off x="557644" y="1539240"/>
            <a:ext cx="9116568" cy="4706620"/>
          </a:xfrm>
          <a:prstGeom prst="rect">
            <a:avLst/>
          </a:prstGeom>
          <a:blipFill>
            <a:blip r:embed="rId4" cstate="print"/>
            <a:stretch>
              <a:fillRect t="-10092"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4464092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/>
        </p:nvSpPr>
        <p:spPr>
          <a:xfrm flipH="1">
            <a:off x="10510520" y="6416040"/>
            <a:ext cx="1681480" cy="441960"/>
          </a:xfrm>
          <a:prstGeom prst="rect">
            <a:avLst/>
          </a:prstGeom>
          <a:solidFill>
            <a:srgbClr val="0C5A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160">
              <a:latin typeface="Roboto Regular"/>
              <a:cs typeface="Roboto Regular"/>
            </a:endParaRPr>
          </a:p>
        </p:txBody>
      </p:sp>
      <p:sp>
        <p:nvSpPr>
          <p:cNvPr id="18437" name="TextBox 28"/>
          <p:cNvSpPr txBox="1">
            <a:spLocks noChangeArrowheads="1"/>
          </p:cNvSpPr>
          <p:nvPr/>
        </p:nvSpPr>
        <p:spPr bwMode="auto">
          <a:xfrm>
            <a:off x="11363326" y="6362700"/>
            <a:ext cx="492443" cy="424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160" dirty="0">
                <a:solidFill>
                  <a:srgbClr val="FFFFFF"/>
                </a:solidFill>
                <a:latin typeface="Roboto Regular"/>
                <a:cs typeface="Roboto Regular"/>
              </a:rPr>
              <a:t>03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2407" y="1"/>
            <a:ext cx="1829593" cy="1293962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557644" y="1135140"/>
            <a:ext cx="11357441" cy="59530"/>
          </a:xfrm>
          <a:prstGeom prst="rect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37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3051230-D0AA-4D5B-ACCB-8B173A7BFF5C}"/>
              </a:ext>
            </a:extLst>
          </p:cNvPr>
          <p:cNvSpPr/>
          <p:nvPr/>
        </p:nvSpPr>
        <p:spPr>
          <a:xfrm>
            <a:off x="11378500" y="5721306"/>
            <a:ext cx="813500" cy="4477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1C6A9CA8-4080-4BFB-A61D-B50E573DC1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AutoShape 4" descr="Image result for ge stock">
            <a:extLst>
              <a:ext uri="{FF2B5EF4-FFF2-40B4-BE49-F238E27FC236}">
                <a16:creationId xmlns:a16="http://schemas.microsoft.com/office/drawing/2014/main" id="{E3CC1976-4898-4944-A070-558F1E4BC6B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648200" y="2705100"/>
            <a:ext cx="2895600" cy="144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1D90070-6ADE-41AD-9CB4-066FF42DA12D}"/>
              </a:ext>
            </a:extLst>
          </p:cNvPr>
          <p:cNvSpPr/>
          <p:nvPr/>
        </p:nvSpPr>
        <p:spPr>
          <a:xfrm>
            <a:off x="557644" y="609895"/>
            <a:ext cx="11039996" cy="58477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IN" sz="3200" spc="-5" dirty="0">
                <a:solidFill>
                  <a:schemeClr val="accent1">
                    <a:lumMod val="75000"/>
                  </a:schemeClr>
                </a:solidFill>
              </a:rPr>
              <a:t>Holt-Winters: Forecast</a:t>
            </a:r>
            <a:endParaRPr lang="en-IN" sz="3000" dirty="0">
              <a:ln w="0"/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1" name="object 13">
            <a:extLst>
              <a:ext uri="{FF2B5EF4-FFF2-40B4-BE49-F238E27FC236}">
                <a16:creationId xmlns:a16="http://schemas.microsoft.com/office/drawing/2014/main" id="{D8AECC96-E8C5-4A16-B91E-0710C80534C8}"/>
              </a:ext>
            </a:extLst>
          </p:cNvPr>
          <p:cNvSpPr/>
          <p:nvPr/>
        </p:nvSpPr>
        <p:spPr>
          <a:xfrm>
            <a:off x="294640" y="1539240"/>
            <a:ext cx="9518904" cy="4942840"/>
          </a:xfrm>
          <a:prstGeom prst="rect">
            <a:avLst/>
          </a:prstGeom>
          <a:blipFill>
            <a:blip r:embed="rId4" cstate="print"/>
            <a:stretch>
              <a:fillRect t="-9455"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2421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/>
        </p:nvSpPr>
        <p:spPr>
          <a:xfrm flipH="1">
            <a:off x="9968248" y="6309360"/>
            <a:ext cx="2223752" cy="548640"/>
          </a:xfrm>
          <a:prstGeom prst="rect">
            <a:avLst/>
          </a:prstGeom>
          <a:solidFill>
            <a:srgbClr val="0C5A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160">
              <a:latin typeface="Roboto Regular"/>
              <a:cs typeface="Roboto Regular"/>
            </a:endParaRPr>
          </a:p>
        </p:txBody>
      </p:sp>
      <p:sp>
        <p:nvSpPr>
          <p:cNvPr id="18433" name="TextBox 14"/>
          <p:cNvSpPr txBox="1">
            <a:spLocks noChangeArrowheads="1"/>
          </p:cNvSpPr>
          <p:nvPr/>
        </p:nvSpPr>
        <p:spPr bwMode="auto">
          <a:xfrm>
            <a:off x="557644" y="569590"/>
            <a:ext cx="3129575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>
              <a:defRPr sz="3000">
                <a:ln w="0"/>
                <a:solidFill>
                  <a:schemeClr val="accent1">
                    <a:lumMod val="75000"/>
                  </a:schemeClr>
                </a:solidFill>
              </a:defRPr>
            </a:lvl1pPr>
            <a:lvl2pPr marL="742950" indent="-285750" eaLnBrk="0" hangingPunct="0">
              <a:defRPr sz="2400"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Calibri" charset="0"/>
                <a:ea typeface="ＭＳ Ｐゴシック" charset="0"/>
              </a:defRPr>
            </a:lvl9pPr>
          </a:lstStyle>
          <a:p>
            <a:r>
              <a:rPr lang="en-US" dirty="0"/>
              <a:t>Typical Time Series</a:t>
            </a:r>
          </a:p>
        </p:txBody>
      </p:sp>
      <p:sp>
        <p:nvSpPr>
          <p:cNvPr id="18437" name="TextBox 28"/>
          <p:cNvSpPr txBox="1">
            <a:spLocks noChangeArrowheads="1"/>
          </p:cNvSpPr>
          <p:nvPr/>
        </p:nvSpPr>
        <p:spPr bwMode="auto">
          <a:xfrm>
            <a:off x="11363326" y="6362700"/>
            <a:ext cx="492443" cy="424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160" dirty="0">
                <a:solidFill>
                  <a:srgbClr val="FFFFFF"/>
                </a:solidFill>
                <a:latin typeface="Roboto Regular"/>
                <a:cs typeface="Roboto Regular"/>
              </a:rPr>
              <a:t>03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2407" y="1"/>
            <a:ext cx="1829593" cy="1293962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557644" y="1135140"/>
            <a:ext cx="11357441" cy="59530"/>
          </a:xfrm>
          <a:prstGeom prst="rect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37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3051230-D0AA-4D5B-ACCB-8B173A7BFF5C}"/>
              </a:ext>
            </a:extLst>
          </p:cNvPr>
          <p:cNvSpPr/>
          <p:nvPr/>
        </p:nvSpPr>
        <p:spPr>
          <a:xfrm>
            <a:off x="11378500" y="5721306"/>
            <a:ext cx="813500" cy="4477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1C6A9CA8-4080-4BFB-A61D-B50E573DC1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object 15">
            <a:extLst>
              <a:ext uri="{FF2B5EF4-FFF2-40B4-BE49-F238E27FC236}">
                <a16:creationId xmlns:a16="http://schemas.microsoft.com/office/drawing/2014/main" id="{A33C861A-7600-471B-9988-165D802FEDE8}"/>
              </a:ext>
            </a:extLst>
          </p:cNvPr>
          <p:cNvSpPr txBox="1"/>
          <p:nvPr/>
        </p:nvSpPr>
        <p:spPr>
          <a:xfrm>
            <a:off x="2344675" y="1434276"/>
            <a:ext cx="8109965" cy="185691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8105" algn="ctr">
              <a:tabLst>
                <a:tab pos="1384300" algn="l"/>
                <a:tab pos="2614295" algn="l"/>
              </a:tabLst>
            </a:pPr>
            <a:r>
              <a:rPr sz="4800" spc="-2055" dirty="0">
                <a:solidFill>
                  <a:schemeClr val="accent6">
                    <a:lumMod val="75000"/>
                  </a:schemeClr>
                </a:solidFill>
                <a:cs typeface="Cambria Math"/>
              </a:rPr>
              <a:t>𝑦</a:t>
            </a:r>
            <a:r>
              <a:rPr sz="4800" spc="844" dirty="0">
                <a:solidFill>
                  <a:schemeClr val="accent6">
                    <a:lumMod val="75000"/>
                  </a:schemeClr>
                </a:solidFill>
                <a:cs typeface="Cambria Math"/>
              </a:rPr>
              <a:t> </a:t>
            </a:r>
            <a:r>
              <a:rPr sz="5250" spc="742" baseline="-15873" dirty="0">
                <a:solidFill>
                  <a:schemeClr val="accent6">
                    <a:lumMod val="75000"/>
                  </a:schemeClr>
                </a:solidFill>
                <a:cs typeface="Cambria Math"/>
              </a:rPr>
              <a:t>𝑡</a:t>
            </a:r>
            <a:r>
              <a:rPr sz="5250" spc="-112" baseline="-15873" dirty="0">
                <a:solidFill>
                  <a:schemeClr val="accent6">
                    <a:lumMod val="75000"/>
                  </a:schemeClr>
                </a:solidFill>
                <a:cs typeface="Cambria Math"/>
              </a:rPr>
              <a:t>+</a:t>
            </a:r>
            <a:r>
              <a:rPr sz="5250" spc="135" baseline="-15873" dirty="0">
                <a:solidFill>
                  <a:schemeClr val="accent6">
                    <a:lumMod val="75000"/>
                  </a:schemeClr>
                </a:solidFill>
                <a:cs typeface="Cambria Math"/>
              </a:rPr>
              <a:t>1</a:t>
            </a:r>
            <a:r>
              <a:rPr sz="5250" baseline="-15873" dirty="0">
                <a:solidFill>
                  <a:schemeClr val="accent6">
                    <a:lumMod val="75000"/>
                  </a:schemeClr>
                </a:solidFill>
                <a:cs typeface="Cambria Math"/>
              </a:rPr>
              <a:t>	</a:t>
            </a:r>
            <a:r>
              <a:rPr sz="4800" dirty="0">
                <a:solidFill>
                  <a:schemeClr val="accent6">
                    <a:lumMod val="75000"/>
                  </a:schemeClr>
                </a:solidFill>
                <a:cs typeface="Cambria Math"/>
              </a:rPr>
              <a:t>=</a:t>
            </a:r>
            <a:r>
              <a:rPr sz="4800" spc="275" dirty="0">
                <a:solidFill>
                  <a:schemeClr val="accent6">
                    <a:lumMod val="75000"/>
                  </a:schemeClr>
                </a:solidFill>
                <a:cs typeface="Cambria Math"/>
              </a:rPr>
              <a:t> </a:t>
            </a:r>
            <a:r>
              <a:rPr sz="4800" dirty="0">
                <a:solidFill>
                  <a:schemeClr val="accent6">
                    <a:lumMod val="75000"/>
                  </a:schemeClr>
                </a:solidFill>
                <a:cs typeface="Cambria Math"/>
              </a:rPr>
              <a:t>𝑓	</a:t>
            </a:r>
            <a:r>
              <a:rPr lang="en-IN" sz="4800" dirty="0">
                <a:solidFill>
                  <a:schemeClr val="accent6">
                    <a:lumMod val="75000"/>
                  </a:schemeClr>
                </a:solidFill>
                <a:cs typeface="Cambria Math"/>
              </a:rPr>
              <a:t>(</a:t>
            </a:r>
            <a:r>
              <a:rPr sz="4800" spc="135" dirty="0">
                <a:solidFill>
                  <a:schemeClr val="accent6">
                    <a:lumMod val="75000"/>
                  </a:schemeClr>
                </a:solidFill>
                <a:cs typeface="Cambria Math"/>
              </a:rPr>
              <a:t>𝑡</a:t>
            </a:r>
            <a:r>
              <a:rPr sz="4800" spc="-5" dirty="0">
                <a:solidFill>
                  <a:schemeClr val="accent6">
                    <a:lumMod val="75000"/>
                  </a:schemeClr>
                </a:solidFill>
                <a:cs typeface="Cambria Math"/>
              </a:rPr>
              <a:t>,</a:t>
            </a:r>
            <a:r>
              <a:rPr sz="4800" spc="-254" dirty="0">
                <a:solidFill>
                  <a:schemeClr val="accent6">
                    <a:lumMod val="75000"/>
                  </a:schemeClr>
                </a:solidFill>
                <a:cs typeface="Cambria Math"/>
              </a:rPr>
              <a:t> </a:t>
            </a:r>
            <a:r>
              <a:rPr sz="4800" spc="-145" dirty="0">
                <a:solidFill>
                  <a:schemeClr val="accent6">
                    <a:lumMod val="75000"/>
                  </a:schemeClr>
                </a:solidFill>
                <a:cs typeface="Cambria Math"/>
              </a:rPr>
              <a:t>𝑦</a:t>
            </a:r>
            <a:r>
              <a:rPr sz="5250" spc="1042" baseline="-15873" dirty="0">
                <a:solidFill>
                  <a:schemeClr val="accent6">
                    <a:lumMod val="75000"/>
                  </a:schemeClr>
                </a:solidFill>
                <a:cs typeface="Cambria Math"/>
              </a:rPr>
              <a:t>𝑡</a:t>
            </a:r>
            <a:r>
              <a:rPr sz="4800" spc="-5" dirty="0">
                <a:solidFill>
                  <a:schemeClr val="accent6">
                    <a:lumMod val="75000"/>
                  </a:schemeClr>
                </a:solidFill>
                <a:cs typeface="Cambria Math"/>
              </a:rPr>
              <a:t>, </a:t>
            </a:r>
            <a:r>
              <a:rPr sz="4800" spc="-265" dirty="0">
                <a:solidFill>
                  <a:schemeClr val="accent6">
                    <a:lumMod val="75000"/>
                  </a:schemeClr>
                </a:solidFill>
                <a:cs typeface="Cambria Math"/>
              </a:rPr>
              <a:t> </a:t>
            </a:r>
            <a:r>
              <a:rPr sz="4800" spc="-145" dirty="0">
                <a:solidFill>
                  <a:schemeClr val="accent6">
                    <a:lumMod val="75000"/>
                  </a:schemeClr>
                </a:solidFill>
                <a:cs typeface="Cambria Math"/>
              </a:rPr>
              <a:t>𝑦</a:t>
            </a:r>
            <a:r>
              <a:rPr sz="5250" spc="742" baseline="-15873" dirty="0">
                <a:solidFill>
                  <a:schemeClr val="accent6">
                    <a:lumMod val="75000"/>
                  </a:schemeClr>
                </a:solidFill>
                <a:cs typeface="Cambria Math"/>
              </a:rPr>
              <a:t>𝑡</a:t>
            </a:r>
            <a:r>
              <a:rPr sz="5250" spc="-112" baseline="-15873" dirty="0">
                <a:solidFill>
                  <a:schemeClr val="accent6">
                    <a:lumMod val="75000"/>
                  </a:schemeClr>
                </a:solidFill>
                <a:cs typeface="Cambria Math"/>
              </a:rPr>
              <a:t>−</a:t>
            </a:r>
            <a:r>
              <a:rPr sz="5250" spc="434" baseline="-15873" dirty="0">
                <a:solidFill>
                  <a:schemeClr val="accent6">
                    <a:lumMod val="75000"/>
                  </a:schemeClr>
                </a:solidFill>
                <a:cs typeface="Cambria Math"/>
              </a:rPr>
              <a:t>1</a:t>
            </a:r>
            <a:r>
              <a:rPr sz="4800" spc="-5" dirty="0">
                <a:solidFill>
                  <a:schemeClr val="accent6">
                    <a:lumMod val="75000"/>
                  </a:schemeClr>
                </a:solidFill>
                <a:cs typeface="Cambria Math"/>
              </a:rPr>
              <a:t>,</a:t>
            </a:r>
            <a:r>
              <a:rPr sz="4800" spc="-265" dirty="0">
                <a:solidFill>
                  <a:schemeClr val="accent6">
                    <a:lumMod val="75000"/>
                  </a:schemeClr>
                </a:solidFill>
                <a:cs typeface="Cambria Math"/>
              </a:rPr>
              <a:t> </a:t>
            </a:r>
            <a:r>
              <a:rPr sz="4800" spc="-145" dirty="0">
                <a:solidFill>
                  <a:schemeClr val="accent6">
                    <a:lumMod val="75000"/>
                  </a:schemeClr>
                </a:solidFill>
                <a:cs typeface="Cambria Math"/>
              </a:rPr>
              <a:t>𝑦</a:t>
            </a:r>
            <a:r>
              <a:rPr sz="5250" spc="742" baseline="-15873" dirty="0">
                <a:solidFill>
                  <a:schemeClr val="accent6">
                    <a:lumMod val="75000"/>
                  </a:schemeClr>
                </a:solidFill>
                <a:cs typeface="Cambria Math"/>
              </a:rPr>
              <a:t>𝑡</a:t>
            </a:r>
            <a:r>
              <a:rPr sz="5250" spc="-89" baseline="-15873" dirty="0">
                <a:solidFill>
                  <a:schemeClr val="accent6">
                    <a:lumMod val="75000"/>
                  </a:schemeClr>
                </a:solidFill>
                <a:cs typeface="Cambria Math"/>
              </a:rPr>
              <a:t>−</a:t>
            </a:r>
            <a:r>
              <a:rPr sz="5250" spc="135" baseline="-15873" dirty="0">
                <a:solidFill>
                  <a:schemeClr val="accent6">
                    <a:lumMod val="75000"/>
                  </a:schemeClr>
                </a:solidFill>
                <a:cs typeface="Cambria Math"/>
              </a:rPr>
              <a:t>2</a:t>
            </a:r>
            <a:r>
              <a:rPr sz="5250" spc="330" baseline="-15873" dirty="0">
                <a:solidFill>
                  <a:schemeClr val="accent6">
                    <a:lumMod val="75000"/>
                  </a:schemeClr>
                </a:solidFill>
                <a:cs typeface="Cambria Math"/>
              </a:rPr>
              <a:t> </a:t>
            </a:r>
            <a:r>
              <a:rPr sz="4800" dirty="0">
                <a:solidFill>
                  <a:schemeClr val="accent6">
                    <a:lumMod val="75000"/>
                  </a:schemeClr>
                </a:solidFill>
                <a:cs typeface="Cambria Math"/>
              </a:rPr>
              <a:t>…</a:t>
            </a:r>
            <a:r>
              <a:rPr lang="en-IN" sz="4800" dirty="0">
                <a:solidFill>
                  <a:schemeClr val="accent6">
                    <a:lumMod val="75000"/>
                  </a:schemeClr>
                </a:solidFill>
                <a:cs typeface="Cambria Math"/>
              </a:rPr>
              <a:t>)</a:t>
            </a:r>
            <a:endParaRPr sz="4800" dirty="0">
              <a:solidFill>
                <a:schemeClr val="accent6">
                  <a:lumMod val="75000"/>
                </a:schemeClr>
              </a:solidFill>
              <a:cs typeface="Cambria Math"/>
            </a:endParaRPr>
          </a:p>
          <a:p>
            <a:pPr algn="ctr">
              <a:spcBef>
                <a:spcPts val="4355"/>
              </a:spcBef>
            </a:pPr>
            <a:r>
              <a:rPr sz="3600" dirty="0">
                <a:cs typeface="Cambria Math"/>
              </a:rPr>
              <a:t>𝑓 </a:t>
            </a:r>
            <a:r>
              <a:rPr sz="3600" spc="-5" dirty="0">
                <a:cs typeface="Arial"/>
              </a:rPr>
              <a:t>can be </a:t>
            </a:r>
            <a:r>
              <a:rPr sz="3600" dirty="0">
                <a:cs typeface="Arial"/>
              </a:rPr>
              <a:t>linear </a:t>
            </a:r>
            <a:r>
              <a:rPr sz="3600" spc="-5" dirty="0">
                <a:cs typeface="Arial"/>
              </a:rPr>
              <a:t>or </a:t>
            </a:r>
            <a:r>
              <a:rPr sz="3600" dirty="0">
                <a:cs typeface="Arial"/>
              </a:rPr>
              <a:t>nonlinear  function</a:t>
            </a:r>
          </a:p>
        </p:txBody>
      </p:sp>
      <p:sp>
        <p:nvSpPr>
          <p:cNvPr id="10" name="object 15">
            <a:extLst>
              <a:ext uri="{FF2B5EF4-FFF2-40B4-BE49-F238E27FC236}">
                <a16:creationId xmlns:a16="http://schemas.microsoft.com/office/drawing/2014/main" id="{00962B05-19E6-4230-AF6C-6A5F6CC35EB8}"/>
              </a:ext>
            </a:extLst>
          </p:cNvPr>
          <p:cNvSpPr txBox="1"/>
          <p:nvPr/>
        </p:nvSpPr>
        <p:spPr>
          <a:xfrm>
            <a:off x="445883" y="3857136"/>
            <a:ext cx="8372997" cy="19697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69900" marR="44577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sz="3200" dirty="0">
                <a:cs typeface="Times New Roman"/>
              </a:rPr>
              <a:t>Time series forecasting attempts to do same</a:t>
            </a:r>
            <a:r>
              <a:rPr sz="3200" spc="-80" dirty="0">
                <a:cs typeface="Times New Roman"/>
              </a:rPr>
              <a:t> </a:t>
            </a:r>
            <a:r>
              <a:rPr sz="3200" dirty="0">
                <a:cs typeface="Times New Roman"/>
              </a:rPr>
              <a:t>forecast  just using the past data of </a:t>
            </a:r>
            <a:r>
              <a:rPr sz="3200" spc="35" dirty="0">
                <a:cs typeface="Cambria Math"/>
              </a:rPr>
              <a:t>𝑦</a:t>
            </a:r>
            <a:r>
              <a:rPr sz="3200" spc="35" dirty="0">
                <a:cs typeface="Times New Roman"/>
              </a:rPr>
              <a:t>, </a:t>
            </a:r>
            <a:r>
              <a:rPr sz="3200" dirty="0">
                <a:cs typeface="Times New Roman"/>
              </a:rPr>
              <a:t>without relying on  a</a:t>
            </a:r>
            <a:r>
              <a:rPr sz="3200" spc="5" dirty="0">
                <a:cs typeface="Times New Roman"/>
              </a:rPr>
              <a:t>n</a:t>
            </a:r>
            <a:r>
              <a:rPr sz="3200" dirty="0">
                <a:cs typeface="Times New Roman"/>
              </a:rPr>
              <a:t>y oth</a:t>
            </a:r>
            <a:r>
              <a:rPr sz="3200" spc="5" dirty="0">
                <a:cs typeface="Times New Roman"/>
              </a:rPr>
              <a:t>e</a:t>
            </a:r>
            <a:r>
              <a:rPr sz="3200" dirty="0">
                <a:cs typeface="Times New Roman"/>
              </a:rPr>
              <a:t>r</a:t>
            </a:r>
            <a:r>
              <a:rPr sz="3200" spc="-25" dirty="0">
                <a:cs typeface="Times New Roman"/>
              </a:rPr>
              <a:t> </a:t>
            </a:r>
            <a:r>
              <a:rPr sz="3200" dirty="0">
                <a:cs typeface="Times New Roman"/>
              </a:rPr>
              <a:t>ext</a:t>
            </a:r>
            <a:r>
              <a:rPr sz="3200" spc="5" dirty="0">
                <a:cs typeface="Times New Roman"/>
              </a:rPr>
              <a:t>e</a:t>
            </a:r>
            <a:r>
              <a:rPr sz="3200" dirty="0">
                <a:cs typeface="Times New Roman"/>
              </a:rPr>
              <a:t>rnal</a:t>
            </a:r>
            <a:r>
              <a:rPr sz="3200" spc="-30" dirty="0">
                <a:cs typeface="Times New Roman"/>
              </a:rPr>
              <a:t> </a:t>
            </a:r>
            <a:r>
              <a:rPr sz="3200" dirty="0">
                <a:cs typeface="Times New Roman"/>
              </a:rPr>
              <a:t>pre</a:t>
            </a:r>
            <a:r>
              <a:rPr sz="3200" spc="10" dirty="0">
                <a:cs typeface="Times New Roman"/>
              </a:rPr>
              <a:t>d</a:t>
            </a:r>
            <a:r>
              <a:rPr sz="3200" dirty="0">
                <a:cs typeface="Times New Roman"/>
              </a:rPr>
              <a:t>ictors</a:t>
            </a:r>
            <a:r>
              <a:rPr sz="3200" spc="-45" dirty="0">
                <a:cs typeface="Times New Roman"/>
              </a:rPr>
              <a:t> </a:t>
            </a:r>
            <a:r>
              <a:rPr sz="3200" spc="15" dirty="0">
                <a:cs typeface="Times New Roman"/>
              </a:rPr>
              <a:t>(</a:t>
            </a:r>
            <a:r>
              <a:rPr sz="3200" spc="-35" dirty="0">
                <a:cs typeface="Cambria Math"/>
              </a:rPr>
              <a:t>𝑥</a:t>
            </a:r>
            <a:r>
              <a:rPr sz="3525" spc="682" baseline="-15366" dirty="0">
                <a:cs typeface="Cambria Math"/>
              </a:rPr>
              <a:t>𝑖</a:t>
            </a:r>
            <a:r>
              <a:rPr sz="3200" dirty="0">
                <a:cs typeface="Times New Roman"/>
              </a:rPr>
              <a:t>).</a:t>
            </a:r>
          </a:p>
        </p:txBody>
      </p:sp>
      <p:pic>
        <p:nvPicPr>
          <p:cNvPr id="11" name="Picture 2" descr="Related image">
            <a:hlinkClick r:id="rId4"/>
            <a:extLst>
              <a:ext uri="{FF2B5EF4-FFF2-40B4-BE49-F238E27FC236}">
                <a16:creationId xmlns:a16="http://schemas.microsoft.com/office/drawing/2014/main" id="{4CCCABA6-09C8-4FC8-A89A-47AA2A8383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1520" y="3391911"/>
            <a:ext cx="3794760" cy="2900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069765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/>
        </p:nvSpPr>
        <p:spPr>
          <a:xfrm flipH="1">
            <a:off x="10510520" y="6416040"/>
            <a:ext cx="1681480" cy="441960"/>
          </a:xfrm>
          <a:prstGeom prst="rect">
            <a:avLst/>
          </a:prstGeom>
          <a:solidFill>
            <a:srgbClr val="0C5A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160">
              <a:latin typeface="Roboto Regular"/>
              <a:cs typeface="Roboto Regular"/>
            </a:endParaRPr>
          </a:p>
        </p:txBody>
      </p:sp>
      <p:sp>
        <p:nvSpPr>
          <p:cNvPr id="18437" name="TextBox 28"/>
          <p:cNvSpPr txBox="1">
            <a:spLocks noChangeArrowheads="1"/>
          </p:cNvSpPr>
          <p:nvPr/>
        </p:nvSpPr>
        <p:spPr bwMode="auto">
          <a:xfrm>
            <a:off x="11363326" y="6362700"/>
            <a:ext cx="492443" cy="424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160" dirty="0">
                <a:solidFill>
                  <a:srgbClr val="FFFFFF"/>
                </a:solidFill>
                <a:latin typeface="Roboto Regular"/>
                <a:cs typeface="Roboto Regular"/>
              </a:rPr>
              <a:t>03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2407" y="1"/>
            <a:ext cx="1829593" cy="1293962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557644" y="1135140"/>
            <a:ext cx="11357441" cy="59530"/>
          </a:xfrm>
          <a:prstGeom prst="rect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37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3051230-D0AA-4D5B-ACCB-8B173A7BFF5C}"/>
              </a:ext>
            </a:extLst>
          </p:cNvPr>
          <p:cNvSpPr/>
          <p:nvPr/>
        </p:nvSpPr>
        <p:spPr>
          <a:xfrm>
            <a:off x="11378500" y="5721306"/>
            <a:ext cx="813500" cy="4477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1C6A9CA8-4080-4BFB-A61D-B50E573DC1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AutoShape 4" descr="Image result for ge stock">
            <a:extLst>
              <a:ext uri="{FF2B5EF4-FFF2-40B4-BE49-F238E27FC236}">
                <a16:creationId xmlns:a16="http://schemas.microsoft.com/office/drawing/2014/main" id="{E3CC1976-4898-4944-A070-558F1E4BC6B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648200" y="2705100"/>
            <a:ext cx="2895600" cy="144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1D90070-6ADE-41AD-9CB4-066FF42DA12D}"/>
              </a:ext>
            </a:extLst>
          </p:cNvPr>
          <p:cNvSpPr/>
          <p:nvPr/>
        </p:nvSpPr>
        <p:spPr>
          <a:xfrm>
            <a:off x="557644" y="609895"/>
            <a:ext cx="11039996" cy="58477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IN" sz="3200" spc="-5" dirty="0">
                <a:solidFill>
                  <a:schemeClr val="accent1">
                    <a:lumMod val="75000"/>
                  </a:schemeClr>
                </a:solidFill>
              </a:rPr>
              <a:t>Residual Plots</a:t>
            </a:r>
            <a:endParaRPr lang="en-IN" sz="3000" dirty="0">
              <a:ln w="0"/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2" name="object 14">
            <a:extLst>
              <a:ext uri="{FF2B5EF4-FFF2-40B4-BE49-F238E27FC236}">
                <a16:creationId xmlns:a16="http://schemas.microsoft.com/office/drawing/2014/main" id="{7E501410-14B2-464A-BC48-5B4B2B5C8171}"/>
              </a:ext>
            </a:extLst>
          </p:cNvPr>
          <p:cNvSpPr/>
          <p:nvPr/>
        </p:nvSpPr>
        <p:spPr>
          <a:xfrm>
            <a:off x="417574" y="1293962"/>
            <a:ext cx="4887469" cy="501031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5">
            <a:extLst>
              <a:ext uri="{FF2B5EF4-FFF2-40B4-BE49-F238E27FC236}">
                <a16:creationId xmlns:a16="http://schemas.microsoft.com/office/drawing/2014/main" id="{9C1657C7-4E75-4F27-86AF-1CCEB0365F82}"/>
              </a:ext>
            </a:extLst>
          </p:cNvPr>
          <p:cNvSpPr/>
          <p:nvPr/>
        </p:nvSpPr>
        <p:spPr>
          <a:xfrm>
            <a:off x="5414009" y="1194670"/>
            <a:ext cx="5010151" cy="503849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8692514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/>
        </p:nvSpPr>
        <p:spPr>
          <a:xfrm flipH="1">
            <a:off x="10510520" y="6416040"/>
            <a:ext cx="1681480" cy="441960"/>
          </a:xfrm>
          <a:prstGeom prst="rect">
            <a:avLst/>
          </a:prstGeom>
          <a:solidFill>
            <a:srgbClr val="0C5A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160">
              <a:latin typeface="Roboto Regular"/>
              <a:cs typeface="Roboto Regular"/>
            </a:endParaRPr>
          </a:p>
        </p:txBody>
      </p:sp>
      <p:sp>
        <p:nvSpPr>
          <p:cNvPr id="18437" name="TextBox 28"/>
          <p:cNvSpPr txBox="1">
            <a:spLocks noChangeArrowheads="1"/>
          </p:cNvSpPr>
          <p:nvPr/>
        </p:nvSpPr>
        <p:spPr bwMode="auto">
          <a:xfrm>
            <a:off x="11363326" y="6362700"/>
            <a:ext cx="492443" cy="424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160" dirty="0">
                <a:solidFill>
                  <a:srgbClr val="FFFFFF"/>
                </a:solidFill>
                <a:latin typeface="Roboto Regular"/>
                <a:cs typeface="Roboto Regular"/>
              </a:rPr>
              <a:t>03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2407" y="1"/>
            <a:ext cx="1829593" cy="1293962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557644" y="1135140"/>
            <a:ext cx="11357441" cy="59530"/>
          </a:xfrm>
          <a:prstGeom prst="rect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37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3051230-D0AA-4D5B-ACCB-8B173A7BFF5C}"/>
              </a:ext>
            </a:extLst>
          </p:cNvPr>
          <p:cNvSpPr/>
          <p:nvPr/>
        </p:nvSpPr>
        <p:spPr>
          <a:xfrm>
            <a:off x="11378500" y="5721306"/>
            <a:ext cx="813500" cy="4477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1C6A9CA8-4080-4BFB-A61D-B50E573DC1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AutoShape 4" descr="Image result for ge stock">
            <a:extLst>
              <a:ext uri="{FF2B5EF4-FFF2-40B4-BE49-F238E27FC236}">
                <a16:creationId xmlns:a16="http://schemas.microsoft.com/office/drawing/2014/main" id="{E3CC1976-4898-4944-A070-558F1E4BC6B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648200" y="2705100"/>
            <a:ext cx="2895600" cy="144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1D90070-6ADE-41AD-9CB4-066FF42DA12D}"/>
              </a:ext>
            </a:extLst>
          </p:cNvPr>
          <p:cNvSpPr/>
          <p:nvPr/>
        </p:nvSpPr>
        <p:spPr>
          <a:xfrm>
            <a:off x="557644" y="609895"/>
            <a:ext cx="11039996" cy="58477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IN" sz="3200" spc="-5" dirty="0">
                <a:ln w="0"/>
                <a:solidFill>
                  <a:schemeClr val="accent1">
                    <a:lumMod val="75000"/>
                  </a:schemeClr>
                </a:solidFill>
              </a:rPr>
              <a:t>AR(p)</a:t>
            </a:r>
            <a:endParaRPr lang="en-IN" sz="3000" dirty="0">
              <a:ln w="0"/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2" name="object 14">
            <a:extLst>
              <a:ext uri="{FF2B5EF4-FFF2-40B4-BE49-F238E27FC236}">
                <a16:creationId xmlns:a16="http://schemas.microsoft.com/office/drawing/2014/main" id="{067EFA7B-6EEF-49BB-8EB8-232D9F74C683}"/>
              </a:ext>
            </a:extLst>
          </p:cNvPr>
          <p:cNvSpPr txBox="1"/>
          <p:nvPr/>
        </p:nvSpPr>
        <p:spPr>
          <a:xfrm>
            <a:off x="557644" y="1578364"/>
            <a:ext cx="11487036" cy="319061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indent="-342900">
              <a:lnSpc>
                <a:spcPts val="3815"/>
              </a:lnSpc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cs typeface="Times New Roman"/>
              </a:rPr>
              <a:t>Auto-regressive </a:t>
            </a:r>
            <a:r>
              <a:rPr sz="2400" spc="5" dirty="0">
                <a:cs typeface="Times New Roman"/>
              </a:rPr>
              <a:t>model </a:t>
            </a:r>
            <a:r>
              <a:rPr sz="2400" dirty="0">
                <a:cs typeface="Times New Roman"/>
              </a:rPr>
              <a:t>of order</a:t>
            </a:r>
            <a:r>
              <a:rPr sz="2400" spc="-114" dirty="0">
                <a:cs typeface="Times New Roman"/>
              </a:rPr>
              <a:t> </a:t>
            </a:r>
            <a:r>
              <a:rPr sz="2400" dirty="0">
                <a:cs typeface="Times New Roman"/>
              </a:rPr>
              <a:t>p</a:t>
            </a:r>
          </a:p>
          <a:p>
            <a:pPr marL="977265">
              <a:lnSpc>
                <a:spcPts val="3815"/>
              </a:lnSpc>
              <a:tabLst>
                <a:tab pos="1459230" algn="l"/>
                <a:tab pos="2682875" algn="l"/>
                <a:tab pos="4498340" algn="l"/>
              </a:tabLst>
            </a:pPr>
            <a:r>
              <a:rPr sz="2400" spc="-1375" dirty="0">
                <a:cs typeface="Cambria Math"/>
              </a:rPr>
              <a:t>𝑦</a:t>
            </a:r>
            <a:r>
              <a:rPr sz="2400" spc="565" dirty="0">
                <a:cs typeface="Cambria Math"/>
              </a:rPr>
              <a:t> </a:t>
            </a:r>
            <a:r>
              <a:rPr sz="2400" spc="390" baseline="-15366" dirty="0">
                <a:cs typeface="Cambria Math"/>
              </a:rPr>
              <a:t>𝑡</a:t>
            </a:r>
            <a:r>
              <a:rPr sz="2400" baseline="-15366" dirty="0">
                <a:cs typeface="Cambria Math"/>
              </a:rPr>
              <a:t>	</a:t>
            </a:r>
            <a:r>
              <a:rPr sz="2400" dirty="0">
                <a:cs typeface="Cambria Math"/>
              </a:rPr>
              <a:t>=</a:t>
            </a:r>
            <a:r>
              <a:rPr sz="2400" spc="185" dirty="0">
                <a:cs typeface="Cambria Math"/>
              </a:rPr>
              <a:t> </a:t>
            </a:r>
            <a:r>
              <a:rPr sz="2400" dirty="0">
                <a:cs typeface="Cambria Math"/>
              </a:rPr>
              <a:t>α</a:t>
            </a:r>
            <a:r>
              <a:rPr sz="2400" spc="-5" dirty="0">
                <a:cs typeface="Cambria Math"/>
              </a:rPr>
              <a:t> </a:t>
            </a:r>
            <a:r>
              <a:rPr sz="2400" dirty="0">
                <a:cs typeface="Cambria Math"/>
              </a:rPr>
              <a:t>+</a:t>
            </a:r>
            <a:r>
              <a:rPr lang="en-IN" sz="2400" dirty="0">
                <a:cs typeface="Cambria Math"/>
              </a:rPr>
              <a:t> </a:t>
            </a:r>
            <a:r>
              <a:rPr sz="2400" spc="5" dirty="0">
                <a:cs typeface="Cambria Math"/>
              </a:rPr>
              <a:t>𝛽</a:t>
            </a:r>
            <a:r>
              <a:rPr sz="2400" spc="30" baseline="-21164" dirty="0">
                <a:cs typeface="Cambria Math"/>
              </a:rPr>
              <a:t>1</a:t>
            </a:r>
            <a:r>
              <a:rPr sz="2400" baseline="-21164" dirty="0">
                <a:cs typeface="Cambria Math"/>
              </a:rPr>
              <a:t> </a:t>
            </a:r>
            <a:r>
              <a:rPr sz="2400" spc="-345" baseline="-21164" dirty="0">
                <a:cs typeface="Cambria Math"/>
              </a:rPr>
              <a:t> </a:t>
            </a:r>
            <a:r>
              <a:rPr sz="2400" spc="-100" dirty="0">
                <a:cs typeface="Cambria Math"/>
              </a:rPr>
              <a:t>𝑦</a:t>
            </a:r>
            <a:r>
              <a:rPr sz="2400" spc="450" baseline="-15366" dirty="0">
                <a:cs typeface="Cambria Math"/>
              </a:rPr>
              <a:t>𝑡</a:t>
            </a:r>
            <a:r>
              <a:rPr sz="2400" spc="-82" baseline="-15366" dirty="0">
                <a:cs typeface="Cambria Math"/>
              </a:rPr>
              <a:t>−</a:t>
            </a:r>
            <a:r>
              <a:rPr sz="2400" spc="82" baseline="-15366" dirty="0">
                <a:cs typeface="Cambria Math"/>
              </a:rPr>
              <a:t>1</a:t>
            </a:r>
            <a:r>
              <a:rPr sz="2400" baseline="-15366" dirty="0">
                <a:cs typeface="Cambria Math"/>
              </a:rPr>
              <a:t> </a:t>
            </a:r>
            <a:r>
              <a:rPr sz="2400" spc="-315" baseline="-15366" dirty="0">
                <a:cs typeface="Cambria Math"/>
              </a:rPr>
              <a:t> </a:t>
            </a:r>
            <a:r>
              <a:rPr sz="2400" dirty="0">
                <a:cs typeface="Cambria Math"/>
              </a:rPr>
              <a:t>+</a:t>
            </a:r>
            <a:r>
              <a:rPr lang="en-IN" sz="2400" dirty="0">
                <a:cs typeface="Cambria Math"/>
              </a:rPr>
              <a:t> </a:t>
            </a:r>
            <a:r>
              <a:rPr sz="2400" spc="5" dirty="0">
                <a:cs typeface="Cambria Math"/>
              </a:rPr>
              <a:t>𝛽</a:t>
            </a:r>
            <a:r>
              <a:rPr sz="2400" spc="30" baseline="-21164" dirty="0">
                <a:cs typeface="Cambria Math"/>
              </a:rPr>
              <a:t>2</a:t>
            </a:r>
            <a:r>
              <a:rPr sz="2400" spc="-100" dirty="0">
                <a:cs typeface="Cambria Math"/>
              </a:rPr>
              <a:t>𝑦</a:t>
            </a:r>
            <a:r>
              <a:rPr sz="2400" spc="450" baseline="-15366" dirty="0">
                <a:cs typeface="Cambria Math"/>
              </a:rPr>
              <a:t>𝑡</a:t>
            </a:r>
            <a:r>
              <a:rPr sz="2400" spc="-89" baseline="-15366" dirty="0">
                <a:cs typeface="Cambria Math"/>
              </a:rPr>
              <a:t>−</a:t>
            </a:r>
            <a:r>
              <a:rPr sz="2400" spc="82" baseline="-15366" dirty="0">
                <a:cs typeface="Cambria Math"/>
              </a:rPr>
              <a:t>2</a:t>
            </a:r>
            <a:r>
              <a:rPr sz="2400" baseline="-15366" dirty="0">
                <a:cs typeface="Cambria Math"/>
              </a:rPr>
              <a:t> </a:t>
            </a:r>
            <a:r>
              <a:rPr sz="2400" spc="-315" baseline="-15366" dirty="0">
                <a:cs typeface="Cambria Math"/>
              </a:rPr>
              <a:t> </a:t>
            </a:r>
            <a:r>
              <a:rPr sz="2400" dirty="0">
                <a:cs typeface="Cambria Math"/>
              </a:rPr>
              <a:t>+ </a:t>
            </a:r>
            <a:r>
              <a:rPr sz="2400" spc="-5" dirty="0">
                <a:cs typeface="Cambria Math"/>
              </a:rPr>
              <a:t> </a:t>
            </a:r>
            <a:r>
              <a:rPr sz="2400" dirty="0">
                <a:cs typeface="Cambria Math"/>
              </a:rPr>
              <a:t>⋯</a:t>
            </a:r>
            <a:r>
              <a:rPr sz="2400" spc="-175" dirty="0">
                <a:cs typeface="Cambria Math"/>
              </a:rPr>
              <a:t> </a:t>
            </a:r>
            <a:r>
              <a:rPr sz="2400" dirty="0">
                <a:cs typeface="Cambria Math"/>
              </a:rPr>
              <a:t>+</a:t>
            </a:r>
            <a:r>
              <a:rPr sz="2400" spc="-5" dirty="0">
                <a:cs typeface="Cambria Math"/>
              </a:rPr>
              <a:t> </a:t>
            </a:r>
            <a:r>
              <a:rPr sz="2400" spc="5" dirty="0">
                <a:cs typeface="Cambria Math"/>
              </a:rPr>
              <a:t>𝛽</a:t>
            </a:r>
            <a:r>
              <a:rPr sz="2400" spc="97" baseline="-21164" dirty="0">
                <a:cs typeface="Cambria Math"/>
              </a:rPr>
              <a:t>𝑝</a:t>
            </a:r>
            <a:r>
              <a:rPr sz="2400" spc="-100" dirty="0">
                <a:cs typeface="Cambria Math"/>
              </a:rPr>
              <a:t>𝑦</a:t>
            </a:r>
            <a:r>
              <a:rPr sz="2400" spc="450" baseline="-15366" dirty="0">
                <a:cs typeface="Cambria Math"/>
              </a:rPr>
              <a:t>𝑡</a:t>
            </a:r>
            <a:r>
              <a:rPr sz="2400" spc="-82" baseline="-15366" dirty="0">
                <a:cs typeface="Cambria Math"/>
              </a:rPr>
              <a:t>−</a:t>
            </a:r>
            <a:r>
              <a:rPr sz="2400" spc="434" baseline="-15366" dirty="0">
                <a:cs typeface="Cambria Math"/>
              </a:rPr>
              <a:t>𝑝</a:t>
            </a:r>
            <a:endParaRPr sz="2400" baseline="-15366" dirty="0">
              <a:cs typeface="Cambria Math"/>
            </a:endParaRPr>
          </a:p>
          <a:p>
            <a:pPr marL="12700" marR="5080">
              <a:tabLst>
                <a:tab pos="354965" algn="l"/>
                <a:tab pos="355600" algn="l"/>
              </a:tabLst>
            </a:pPr>
            <a:endParaRPr lang="en-IN" sz="2400" spc="330" dirty="0">
              <a:cs typeface="Times New Roman"/>
            </a:endParaRPr>
          </a:p>
          <a:p>
            <a:pPr marL="355600" marR="5080" indent="-342900">
              <a:buChar char="•"/>
              <a:tabLst>
                <a:tab pos="354965" algn="l"/>
                <a:tab pos="355600" algn="l"/>
              </a:tabLst>
            </a:pPr>
            <a:r>
              <a:rPr lang="en-IN" sz="2400" dirty="0"/>
              <a:t>We find the best value of parameters </a:t>
            </a:r>
            <a:r>
              <a:rPr lang="da-DK" sz="2400" spc="10" dirty="0">
                <a:cs typeface="Times New Roman"/>
              </a:rPr>
              <a:t>(</a:t>
            </a:r>
            <a:r>
              <a:rPr lang="da-DK" sz="2400" spc="10" dirty="0">
                <a:cs typeface="Cambria Math"/>
              </a:rPr>
              <a:t>𝛽</a:t>
            </a:r>
            <a:r>
              <a:rPr lang="da-DK" sz="2400" spc="15" baseline="-21164" dirty="0">
                <a:cs typeface="Cambria Math"/>
              </a:rPr>
              <a:t>1</a:t>
            </a:r>
            <a:r>
              <a:rPr lang="da-DK" sz="2400" spc="-427" baseline="-21164" dirty="0">
                <a:cs typeface="Cambria Math"/>
              </a:rPr>
              <a:t> </a:t>
            </a:r>
            <a:r>
              <a:rPr lang="da-DK" sz="2400" dirty="0">
                <a:cs typeface="Times New Roman"/>
              </a:rPr>
              <a:t>,</a:t>
            </a:r>
            <a:r>
              <a:rPr lang="da-DK" sz="2400" spc="-495" dirty="0">
                <a:cs typeface="Times New Roman"/>
              </a:rPr>
              <a:t> </a:t>
            </a:r>
            <a:r>
              <a:rPr lang="da-DK" sz="2400" spc="5" dirty="0">
                <a:cs typeface="Cambria Math"/>
              </a:rPr>
              <a:t>𝛽</a:t>
            </a:r>
            <a:r>
              <a:rPr lang="da-DK" sz="2400" spc="7" baseline="-21164" dirty="0">
                <a:cs typeface="Cambria Math"/>
              </a:rPr>
              <a:t>2</a:t>
            </a:r>
            <a:r>
              <a:rPr lang="da-DK" sz="2400" spc="-427" baseline="-21164" dirty="0">
                <a:cs typeface="Cambria Math"/>
              </a:rPr>
              <a:t> </a:t>
            </a:r>
            <a:r>
              <a:rPr lang="da-DK" sz="2400" dirty="0">
                <a:cs typeface="Times New Roman"/>
              </a:rPr>
              <a:t>,…) </a:t>
            </a:r>
            <a:r>
              <a:rPr lang="en-IN" sz="2400" dirty="0"/>
              <a:t>that minimize the errors in forecast of </a:t>
            </a:r>
            <a:r>
              <a:rPr lang="en-IN" sz="2400" spc="-1370" dirty="0">
                <a:cs typeface="Cambria Math"/>
              </a:rPr>
              <a:t>𝑦</a:t>
            </a:r>
            <a:r>
              <a:rPr lang="en-IN" sz="2400" spc="40" dirty="0">
                <a:cs typeface="Cambria Math"/>
              </a:rPr>
              <a:t>  </a:t>
            </a:r>
            <a:r>
              <a:rPr lang="en-IN" sz="2400" spc="494" baseline="-15700" dirty="0">
                <a:cs typeface="Cambria Math"/>
              </a:rPr>
              <a:t>𝑡</a:t>
            </a:r>
            <a:endParaRPr lang="en-IN" sz="2400" spc="330" dirty="0">
              <a:cs typeface="Times New Roman"/>
            </a:endParaRPr>
          </a:p>
          <a:p>
            <a:pPr marL="12700" marR="5080">
              <a:tabLst>
                <a:tab pos="354965" algn="l"/>
                <a:tab pos="355600" algn="l"/>
              </a:tabLst>
            </a:pPr>
            <a:endParaRPr sz="2400" dirty="0">
              <a:cs typeface="Times New Roman"/>
            </a:endParaRPr>
          </a:p>
          <a:p>
            <a:pPr>
              <a:spcBef>
                <a:spcPts val="25"/>
              </a:spcBef>
              <a:buFont typeface="Times New Roman"/>
              <a:buChar char="•"/>
            </a:pPr>
            <a:endParaRPr sz="2400" dirty="0">
              <a:cs typeface="Times New Roman"/>
            </a:endParaRPr>
          </a:p>
          <a:p>
            <a:pPr marL="355600" indent="-342900"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cs typeface="Times New Roman"/>
              </a:rPr>
              <a:t>The order of the model p is determined based on</a:t>
            </a:r>
            <a:r>
              <a:rPr sz="2400" spc="-105" dirty="0">
                <a:cs typeface="Times New Roman"/>
              </a:rPr>
              <a:t> </a:t>
            </a:r>
            <a:r>
              <a:rPr sz="2400" dirty="0">
                <a:cs typeface="Times New Roman"/>
              </a:rPr>
              <a:t>the</a:t>
            </a:r>
            <a:r>
              <a:rPr lang="en-IN" sz="2400" dirty="0">
                <a:cs typeface="Times New Roman"/>
              </a:rPr>
              <a:t> </a:t>
            </a:r>
            <a:r>
              <a:rPr sz="2400" dirty="0">
                <a:cs typeface="Times New Roman"/>
              </a:rPr>
              <a:t>number beyond which PACF terms are</a:t>
            </a:r>
            <a:r>
              <a:rPr sz="2400" spc="-105" dirty="0">
                <a:cs typeface="Times New Roman"/>
              </a:rPr>
              <a:t> </a:t>
            </a:r>
            <a:r>
              <a:rPr sz="2400" dirty="0">
                <a:cs typeface="Times New Roman"/>
              </a:rPr>
              <a:t>zero.</a:t>
            </a:r>
          </a:p>
        </p:txBody>
      </p:sp>
    </p:spTree>
    <p:extLst>
      <p:ext uri="{BB962C8B-B14F-4D97-AF65-F5344CB8AC3E}">
        <p14:creationId xmlns:p14="http://schemas.microsoft.com/office/powerpoint/2010/main" val="345016866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/>
        </p:nvSpPr>
        <p:spPr>
          <a:xfrm flipH="1">
            <a:off x="10510520" y="6416040"/>
            <a:ext cx="1681480" cy="441960"/>
          </a:xfrm>
          <a:prstGeom prst="rect">
            <a:avLst/>
          </a:prstGeom>
          <a:solidFill>
            <a:srgbClr val="0C5A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160">
              <a:latin typeface="Roboto Regular"/>
              <a:cs typeface="Roboto Regular"/>
            </a:endParaRPr>
          </a:p>
        </p:txBody>
      </p:sp>
      <p:sp>
        <p:nvSpPr>
          <p:cNvPr id="18437" name="TextBox 28"/>
          <p:cNvSpPr txBox="1">
            <a:spLocks noChangeArrowheads="1"/>
          </p:cNvSpPr>
          <p:nvPr/>
        </p:nvSpPr>
        <p:spPr bwMode="auto">
          <a:xfrm>
            <a:off x="11363326" y="6362700"/>
            <a:ext cx="492443" cy="424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160" dirty="0">
                <a:solidFill>
                  <a:srgbClr val="FFFFFF"/>
                </a:solidFill>
                <a:latin typeface="Roboto Regular"/>
                <a:cs typeface="Roboto Regular"/>
              </a:rPr>
              <a:t>03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2407" y="1"/>
            <a:ext cx="1829593" cy="1293962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557644" y="1135140"/>
            <a:ext cx="11357441" cy="59530"/>
          </a:xfrm>
          <a:prstGeom prst="rect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37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3051230-D0AA-4D5B-ACCB-8B173A7BFF5C}"/>
              </a:ext>
            </a:extLst>
          </p:cNvPr>
          <p:cNvSpPr/>
          <p:nvPr/>
        </p:nvSpPr>
        <p:spPr>
          <a:xfrm>
            <a:off x="11378500" y="5721306"/>
            <a:ext cx="813500" cy="4477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1C6A9CA8-4080-4BFB-A61D-B50E573DC1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AutoShape 4" descr="Image result for ge stock">
            <a:extLst>
              <a:ext uri="{FF2B5EF4-FFF2-40B4-BE49-F238E27FC236}">
                <a16:creationId xmlns:a16="http://schemas.microsoft.com/office/drawing/2014/main" id="{E3CC1976-4898-4944-A070-558F1E4BC6B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648200" y="2705100"/>
            <a:ext cx="2895600" cy="144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1D90070-6ADE-41AD-9CB4-066FF42DA12D}"/>
              </a:ext>
            </a:extLst>
          </p:cNvPr>
          <p:cNvSpPr/>
          <p:nvPr/>
        </p:nvSpPr>
        <p:spPr>
          <a:xfrm>
            <a:off x="557644" y="609895"/>
            <a:ext cx="11039996" cy="58477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IN" sz="3200" spc="-5" dirty="0">
                <a:ln w="0"/>
                <a:solidFill>
                  <a:schemeClr val="accent1">
                    <a:lumMod val="75000"/>
                  </a:schemeClr>
                </a:solidFill>
              </a:rPr>
              <a:t>Moving Average Models</a:t>
            </a:r>
            <a:endParaRPr lang="en-IN" sz="3000" dirty="0">
              <a:ln w="0"/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1" name="object 14">
            <a:extLst>
              <a:ext uri="{FF2B5EF4-FFF2-40B4-BE49-F238E27FC236}">
                <a16:creationId xmlns:a16="http://schemas.microsoft.com/office/drawing/2014/main" id="{9BE2F0E7-56CC-472E-8CF3-96B4A2D822C3}"/>
              </a:ext>
            </a:extLst>
          </p:cNvPr>
          <p:cNvSpPr txBox="1"/>
          <p:nvPr/>
        </p:nvSpPr>
        <p:spPr>
          <a:xfrm>
            <a:off x="683809" y="1326696"/>
            <a:ext cx="8980805" cy="42883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indent="-342900">
              <a:buChar char="•"/>
              <a:tabLst>
                <a:tab pos="354965" algn="l"/>
                <a:tab pos="355600" algn="l"/>
              </a:tabLst>
            </a:pPr>
            <a:r>
              <a:rPr sz="2800" dirty="0">
                <a:cs typeface="Times New Roman"/>
              </a:rPr>
              <a:t>Model attempts to predict future values using</a:t>
            </a:r>
            <a:r>
              <a:rPr sz="2800" spc="-100" dirty="0">
                <a:cs typeface="Times New Roman"/>
              </a:rPr>
              <a:t> </a:t>
            </a:r>
            <a:r>
              <a:rPr sz="2800" dirty="0">
                <a:cs typeface="Times New Roman"/>
              </a:rPr>
              <a:t>past</a:t>
            </a:r>
          </a:p>
          <a:p>
            <a:pPr marL="355600"/>
            <a:r>
              <a:rPr sz="2800" dirty="0">
                <a:cs typeface="Times New Roman"/>
              </a:rPr>
              <a:t>err</a:t>
            </a:r>
            <a:r>
              <a:rPr sz="2800" spc="5" dirty="0">
                <a:cs typeface="Times New Roman"/>
              </a:rPr>
              <a:t>o</a:t>
            </a:r>
            <a:r>
              <a:rPr sz="2800" dirty="0">
                <a:cs typeface="Times New Roman"/>
              </a:rPr>
              <a:t>r</a:t>
            </a:r>
            <a:r>
              <a:rPr sz="2800" spc="-35" dirty="0">
                <a:cs typeface="Times New Roman"/>
              </a:rPr>
              <a:t> </a:t>
            </a:r>
            <a:r>
              <a:rPr sz="2800" dirty="0">
                <a:cs typeface="Times New Roman"/>
              </a:rPr>
              <a:t>in predictio</a:t>
            </a:r>
            <a:r>
              <a:rPr sz="2800" spc="5" dirty="0">
                <a:cs typeface="Times New Roman"/>
              </a:rPr>
              <a:t>n</a:t>
            </a:r>
            <a:r>
              <a:rPr sz="2800" dirty="0">
                <a:cs typeface="Times New Roman"/>
              </a:rPr>
              <a:t>s</a:t>
            </a:r>
            <a:r>
              <a:rPr sz="2800" spc="-35" dirty="0">
                <a:cs typeface="Times New Roman"/>
              </a:rPr>
              <a:t> </a:t>
            </a:r>
            <a:r>
              <a:rPr sz="2800" spc="10" dirty="0">
                <a:cs typeface="Cambria Math"/>
              </a:rPr>
              <a:t>𝜀</a:t>
            </a:r>
            <a:r>
              <a:rPr sz="2800" spc="30" baseline="-21164" dirty="0">
                <a:cs typeface="Cambria Math"/>
              </a:rPr>
              <a:t>1</a:t>
            </a:r>
            <a:r>
              <a:rPr sz="2800" baseline="-21164" dirty="0">
                <a:cs typeface="Cambria Math"/>
              </a:rPr>
              <a:t> </a:t>
            </a:r>
            <a:r>
              <a:rPr sz="2800" spc="-322" baseline="-21164" dirty="0">
                <a:cs typeface="Cambria Math"/>
              </a:rPr>
              <a:t> </a:t>
            </a:r>
            <a:r>
              <a:rPr sz="2800" spc="-10" dirty="0">
                <a:cs typeface="Cambria Math"/>
              </a:rPr>
              <a:t>=</a:t>
            </a:r>
            <a:r>
              <a:rPr sz="2800" spc="-1375" dirty="0">
                <a:cs typeface="Cambria Math"/>
              </a:rPr>
              <a:t>𝑦</a:t>
            </a:r>
            <a:r>
              <a:rPr sz="2800" spc="490" dirty="0">
                <a:cs typeface="Cambria Math"/>
              </a:rPr>
              <a:t> </a:t>
            </a:r>
            <a:r>
              <a:rPr sz="2800" spc="254" baseline="-15366" dirty="0">
                <a:cs typeface="Cambria Math"/>
              </a:rPr>
              <a:t>1</a:t>
            </a:r>
            <a:r>
              <a:rPr sz="2800" dirty="0">
                <a:cs typeface="Times New Roman"/>
              </a:rPr>
              <a:t>-</a:t>
            </a:r>
            <a:r>
              <a:rPr sz="2800" spc="-10" dirty="0">
                <a:cs typeface="Times New Roman"/>
              </a:rPr>
              <a:t> </a:t>
            </a:r>
            <a:r>
              <a:rPr sz="2800" spc="-5" dirty="0">
                <a:cs typeface="Cambria Math"/>
              </a:rPr>
              <a:t>𝑦</a:t>
            </a:r>
            <a:r>
              <a:rPr sz="2800" spc="30" baseline="-21164" dirty="0">
                <a:cs typeface="Cambria Math"/>
              </a:rPr>
              <a:t>1</a:t>
            </a:r>
            <a:endParaRPr sz="2800" baseline="-21164" dirty="0">
              <a:cs typeface="Cambria Math"/>
            </a:endParaRPr>
          </a:p>
          <a:p>
            <a:pPr marL="355600" indent="-342900">
              <a:spcBef>
                <a:spcPts val="770"/>
              </a:spcBef>
              <a:buChar char="•"/>
              <a:tabLst>
                <a:tab pos="354965" algn="l"/>
                <a:tab pos="355600" algn="l"/>
                <a:tab pos="988694" algn="l"/>
              </a:tabLst>
            </a:pPr>
            <a:r>
              <a:rPr sz="2800" dirty="0">
                <a:cs typeface="Times New Roman"/>
              </a:rPr>
              <a:t>So	MA(2) model</a:t>
            </a:r>
            <a:r>
              <a:rPr sz="2800" spc="-125" dirty="0">
                <a:cs typeface="Times New Roman"/>
              </a:rPr>
              <a:t> </a:t>
            </a:r>
            <a:r>
              <a:rPr sz="2800" dirty="0">
                <a:cs typeface="Times New Roman"/>
              </a:rPr>
              <a:t>is</a:t>
            </a:r>
          </a:p>
          <a:p>
            <a:pPr marL="2306320">
              <a:tabLst>
                <a:tab pos="2787650" algn="l"/>
                <a:tab pos="5644515" algn="l"/>
              </a:tabLst>
            </a:pPr>
            <a:r>
              <a:rPr sz="2800" spc="-1370" dirty="0">
                <a:cs typeface="Cambria Math"/>
              </a:rPr>
              <a:t>𝑦</a:t>
            </a:r>
            <a:r>
              <a:rPr sz="2800" spc="565" dirty="0">
                <a:cs typeface="Cambria Math"/>
              </a:rPr>
              <a:t> </a:t>
            </a:r>
            <a:r>
              <a:rPr sz="2800" spc="375" baseline="-15700" dirty="0">
                <a:cs typeface="Cambria Math"/>
              </a:rPr>
              <a:t>𝑡</a:t>
            </a:r>
            <a:r>
              <a:rPr sz="2800" baseline="-15700" dirty="0">
                <a:cs typeface="Cambria Math"/>
              </a:rPr>
              <a:t>	</a:t>
            </a:r>
            <a:r>
              <a:rPr sz="2800" dirty="0">
                <a:cs typeface="Cambria Math"/>
              </a:rPr>
              <a:t>=</a:t>
            </a:r>
            <a:r>
              <a:rPr sz="2800" spc="175" dirty="0">
                <a:cs typeface="Cambria Math"/>
              </a:rPr>
              <a:t> </a:t>
            </a:r>
            <a:r>
              <a:rPr sz="2800" dirty="0">
                <a:cs typeface="Cambria Math"/>
              </a:rPr>
              <a:t>𝜇</a:t>
            </a:r>
            <a:r>
              <a:rPr sz="2800" spc="95" dirty="0">
                <a:cs typeface="Cambria Math"/>
              </a:rPr>
              <a:t> </a:t>
            </a:r>
            <a:r>
              <a:rPr sz="2800" dirty="0">
                <a:cs typeface="Cambria Math"/>
              </a:rPr>
              <a:t>+</a:t>
            </a:r>
            <a:r>
              <a:rPr sz="2800" spc="-5" dirty="0">
                <a:cs typeface="Cambria Math"/>
              </a:rPr>
              <a:t> 𝜙</a:t>
            </a:r>
            <a:r>
              <a:rPr sz="2800" spc="30" baseline="-21164" dirty="0">
                <a:cs typeface="Cambria Math"/>
              </a:rPr>
              <a:t>1</a:t>
            </a:r>
            <a:r>
              <a:rPr sz="2800" spc="-55" dirty="0">
                <a:cs typeface="Cambria Math"/>
              </a:rPr>
              <a:t>𝜀</a:t>
            </a:r>
            <a:r>
              <a:rPr sz="2800" spc="465" baseline="-15700" dirty="0">
                <a:cs typeface="Cambria Math"/>
              </a:rPr>
              <a:t>𝑡</a:t>
            </a:r>
            <a:r>
              <a:rPr sz="2800" spc="-82" baseline="-15700" dirty="0">
                <a:cs typeface="Cambria Math"/>
              </a:rPr>
              <a:t>−</a:t>
            </a:r>
            <a:r>
              <a:rPr sz="2800" spc="52" baseline="-15700" dirty="0">
                <a:cs typeface="Cambria Math"/>
              </a:rPr>
              <a:t>1 </a:t>
            </a:r>
            <a:r>
              <a:rPr sz="2800" baseline="-15700" dirty="0">
                <a:cs typeface="Cambria Math"/>
              </a:rPr>
              <a:t> </a:t>
            </a:r>
            <a:r>
              <a:rPr sz="2800" spc="-262" baseline="-15700" dirty="0">
                <a:cs typeface="Cambria Math"/>
              </a:rPr>
              <a:t> </a:t>
            </a:r>
            <a:r>
              <a:rPr sz="2800" dirty="0">
                <a:cs typeface="Cambria Math"/>
              </a:rPr>
              <a:t>+	</a:t>
            </a:r>
            <a:r>
              <a:rPr sz="2800" spc="60" dirty="0">
                <a:cs typeface="Cambria Math"/>
              </a:rPr>
              <a:t>𝜙</a:t>
            </a:r>
            <a:r>
              <a:rPr sz="2800" spc="89" baseline="-21164" dirty="0">
                <a:cs typeface="Cambria Math"/>
              </a:rPr>
              <a:t>2</a:t>
            </a:r>
            <a:r>
              <a:rPr sz="2800" spc="60" dirty="0">
                <a:cs typeface="Cambria Math"/>
              </a:rPr>
              <a:t>𝜀</a:t>
            </a:r>
            <a:r>
              <a:rPr sz="2800" spc="89" baseline="-15700" dirty="0">
                <a:cs typeface="Cambria Math"/>
              </a:rPr>
              <a:t>𝑡−2</a:t>
            </a:r>
            <a:endParaRPr sz="2800" baseline="-15700" dirty="0">
              <a:cs typeface="Cambria Math"/>
            </a:endParaRPr>
          </a:p>
          <a:p>
            <a:pPr marL="12700">
              <a:spcBef>
                <a:spcPts val="765"/>
              </a:spcBef>
            </a:pPr>
            <a:r>
              <a:rPr sz="2800" dirty="0">
                <a:cs typeface="Times New Roman"/>
              </a:rPr>
              <a:t>Where, </a:t>
            </a:r>
            <a:r>
              <a:rPr sz="2800" dirty="0">
                <a:cs typeface="Cambria Math"/>
              </a:rPr>
              <a:t>𝜇 </a:t>
            </a:r>
            <a:r>
              <a:rPr sz="2800" dirty="0">
                <a:cs typeface="Times New Roman"/>
              </a:rPr>
              <a:t>is the average value of the time</a:t>
            </a:r>
            <a:r>
              <a:rPr sz="2800" spc="120" dirty="0">
                <a:cs typeface="Times New Roman"/>
              </a:rPr>
              <a:t> </a:t>
            </a:r>
            <a:r>
              <a:rPr sz="2800" dirty="0">
                <a:cs typeface="Times New Roman"/>
              </a:rPr>
              <a:t>series</a:t>
            </a:r>
          </a:p>
          <a:p>
            <a:pPr marL="355600" marR="511809" indent="-342900">
              <a:spcBef>
                <a:spcPts val="770"/>
              </a:spcBef>
              <a:buChar char="•"/>
              <a:tabLst>
                <a:tab pos="354965" algn="l"/>
                <a:tab pos="355600" algn="l"/>
              </a:tabLst>
            </a:pPr>
            <a:r>
              <a:rPr sz="2800" dirty="0">
                <a:cs typeface="Times New Roman"/>
              </a:rPr>
              <a:t>Ag</a:t>
            </a:r>
            <a:r>
              <a:rPr sz="2800" spc="10" dirty="0">
                <a:cs typeface="Times New Roman"/>
              </a:rPr>
              <a:t>a</a:t>
            </a:r>
            <a:r>
              <a:rPr sz="2800" dirty="0">
                <a:cs typeface="Times New Roman"/>
              </a:rPr>
              <a:t>in,</a:t>
            </a:r>
            <a:r>
              <a:rPr sz="2800" spc="-30" dirty="0">
                <a:cs typeface="Times New Roman"/>
              </a:rPr>
              <a:t> </a:t>
            </a:r>
            <a:r>
              <a:rPr sz="2800" dirty="0">
                <a:cs typeface="Times New Roman"/>
              </a:rPr>
              <a:t>the p</a:t>
            </a:r>
            <a:r>
              <a:rPr sz="2800" spc="5" dirty="0">
                <a:cs typeface="Times New Roman"/>
              </a:rPr>
              <a:t>a</a:t>
            </a:r>
            <a:r>
              <a:rPr sz="2800" dirty="0">
                <a:cs typeface="Times New Roman"/>
              </a:rPr>
              <a:t>ra</a:t>
            </a:r>
            <a:r>
              <a:rPr sz="2800" spc="5" dirty="0">
                <a:cs typeface="Times New Roman"/>
              </a:rPr>
              <a:t>m</a:t>
            </a:r>
            <a:r>
              <a:rPr sz="2800" dirty="0">
                <a:cs typeface="Times New Roman"/>
              </a:rPr>
              <a:t>eters</a:t>
            </a:r>
            <a:r>
              <a:rPr sz="2800" spc="-25" dirty="0">
                <a:cs typeface="Times New Roman"/>
              </a:rPr>
              <a:t> </a:t>
            </a:r>
            <a:r>
              <a:rPr sz="2800" spc="20" dirty="0">
                <a:cs typeface="Times New Roman"/>
              </a:rPr>
              <a:t>(</a:t>
            </a:r>
            <a:r>
              <a:rPr sz="2800" spc="-5" dirty="0">
                <a:cs typeface="Cambria Math"/>
              </a:rPr>
              <a:t>𝜙</a:t>
            </a:r>
            <a:r>
              <a:rPr sz="2800" spc="30" baseline="-21164" dirty="0">
                <a:cs typeface="Cambria Math"/>
              </a:rPr>
              <a:t>1</a:t>
            </a:r>
            <a:r>
              <a:rPr sz="2800" baseline="-21164" dirty="0">
                <a:cs typeface="Cambria Math"/>
              </a:rPr>
              <a:t> </a:t>
            </a:r>
            <a:r>
              <a:rPr sz="2800" spc="-195" baseline="-21164" dirty="0">
                <a:cs typeface="Cambria Math"/>
              </a:rPr>
              <a:t> </a:t>
            </a:r>
            <a:r>
              <a:rPr sz="2800" dirty="0">
                <a:cs typeface="Times New Roman"/>
              </a:rPr>
              <a:t>,</a:t>
            </a:r>
            <a:r>
              <a:rPr sz="2800" spc="-5" dirty="0">
                <a:cs typeface="Times New Roman"/>
              </a:rPr>
              <a:t> </a:t>
            </a:r>
            <a:r>
              <a:rPr sz="2800" spc="-5" dirty="0">
                <a:cs typeface="Cambria Math"/>
              </a:rPr>
              <a:t>𝜙</a:t>
            </a:r>
            <a:r>
              <a:rPr sz="2800" spc="30" baseline="-21164" dirty="0">
                <a:cs typeface="Cambria Math"/>
              </a:rPr>
              <a:t>2</a:t>
            </a:r>
            <a:r>
              <a:rPr sz="2800" dirty="0">
                <a:cs typeface="Times New Roman"/>
              </a:rPr>
              <a:t>) are dete</a:t>
            </a:r>
            <a:r>
              <a:rPr sz="2800" spc="5" dirty="0">
                <a:cs typeface="Times New Roman"/>
              </a:rPr>
              <a:t>r</a:t>
            </a:r>
            <a:r>
              <a:rPr sz="2800" dirty="0">
                <a:cs typeface="Times New Roman"/>
              </a:rPr>
              <a:t>min</a:t>
            </a:r>
            <a:r>
              <a:rPr sz="2800" spc="10" dirty="0">
                <a:cs typeface="Times New Roman"/>
              </a:rPr>
              <a:t>e</a:t>
            </a:r>
            <a:r>
              <a:rPr sz="2800" dirty="0">
                <a:cs typeface="Times New Roman"/>
              </a:rPr>
              <a:t>d </a:t>
            </a:r>
            <a:r>
              <a:rPr sz="2800" spc="-40" dirty="0">
                <a:cs typeface="Times New Roman"/>
              </a:rPr>
              <a:t> </a:t>
            </a:r>
            <a:r>
              <a:rPr sz="2800" dirty="0">
                <a:cs typeface="Times New Roman"/>
              </a:rPr>
              <a:t>so that prediction error is</a:t>
            </a:r>
            <a:r>
              <a:rPr sz="2800" spc="-95" dirty="0">
                <a:cs typeface="Times New Roman"/>
              </a:rPr>
              <a:t> </a:t>
            </a:r>
            <a:r>
              <a:rPr sz="2800" dirty="0">
                <a:cs typeface="Times New Roman"/>
              </a:rPr>
              <a:t>minimized.</a:t>
            </a:r>
          </a:p>
          <a:p>
            <a:pPr marL="355600" marR="5080" indent="-342900">
              <a:spcBef>
                <a:spcPts val="770"/>
              </a:spcBef>
              <a:buChar char="•"/>
              <a:tabLst>
                <a:tab pos="354965" algn="l"/>
                <a:tab pos="355600" algn="l"/>
              </a:tabLst>
            </a:pPr>
            <a:r>
              <a:rPr sz="2800" dirty="0">
                <a:cs typeface="Times New Roman"/>
              </a:rPr>
              <a:t>The number of terms, </a:t>
            </a:r>
            <a:r>
              <a:rPr sz="2800" i="1" dirty="0">
                <a:cs typeface="Times New Roman"/>
              </a:rPr>
              <a:t>q, </a:t>
            </a:r>
            <a:r>
              <a:rPr sz="2800" dirty="0">
                <a:cs typeface="Times New Roman"/>
              </a:rPr>
              <a:t>is determined from the</a:t>
            </a:r>
            <a:r>
              <a:rPr sz="2800" spc="-140" dirty="0">
                <a:cs typeface="Times New Roman"/>
              </a:rPr>
              <a:t> </a:t>
            </a:r>
            <a:r>
              <a:rPr sz="2800" dirty="0">
                <a:cs typeface="Times New Roman"/>
              </a:rPr>
              <a:t>ACF  plot. Its </a:t>
            </a:r>
            <a:r>
              <a:rPr sz="2800" spc="-5" dirty="0">
                <a:cs typeface="Times New Roman"/>
              </a:rPr>
              <a:t>the maximum lag beyond which </a:t>
            </a:r>
            <a:r>
              <a:rPr sz="2800" dirty="0">
                <a:cs typeface="Times New Roman"/>
              </a:rPr>
              <a:t>the </a:t>
            </a:r>
            <a:r>
              <a:rPr sz="2800" spc="-5" dirty="0">
                <a:cs typeface="Times New Roman"/>
              </a:rPr>
              <a:t>ACF is</a:t>
            </a:r>
            <a:r>
              <a:rPr sz="2800" spc="-25" dirty="0">
                <a:cs typeface="Times New Roman"/>
              </a:rPr>
              <a:t> </a:t>
            </a:r>
            <a:r>
              <a:rPr sz="2800" spc="-5" dirty="0">
                <a:cs typeface="Times New Roman"/>
              </a:rPr>
              <a:t>0</a:t>
            </a:r>
            <a:endParaRPr sz="2800" dirty="0"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7318937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/>
        </p:nvSpPr>
        <p:spPr>
          <a:xfrm flipH="1">
            <a:off x="10510520" y="6416040"/>
            <a:ext cx="1681480" cy="441960"/>
          </a:xfrm>
          <a:prstGeom prst="rect">
            <a:avLst/>
          </a:prstGeom>
          <a:solidFill>
            <a:srgbClr val="0C5A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160">
              <a:latin typeface="Roboto Regular"/>
              <a:cs typeface="Roboto Regular"/>
            </a:endParaRPr>
          </a:p>
        </p:txBody>
      </p:sp>
      <p:sp>
        <p:nvSpPr>
          <p:cNvPr id="18437" name="TextBox 28"/>
          <p:cNvSpPr txBox="1">
            <a:spLocks noChangeArrowheads="1"/>
          </p:cNvSpPr>
          <p:nvPr/>
        </p:nvSpPr>
        <p:spPr bwMode="auto">
          <a:xfrm>
            <a:off x="11363326" y="6362700"/>
            <a:ext cx="492443" cy="424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160" dirty="0">
                <a:solidFill>
                  <a:srgbClr val="FFFFFF"/>
                </a:solidFill>
                <a:latin typeface="Roboto Regular"/>
                <a:cs typeface="Roboto Regular"/>
              </a:rPr>
              <a:t>03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2407" y="1"/>
            <a:ext cx="1829593" cy="1293962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557644" y="1135140"/>
            <a:ext cx="11357441" cy="59530"/>
          </a:xfrm>
          <a:prstGeom prst="rect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37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3051230-D0AA-4D5B-ACCB-8B173A7BFF5C}"/>
              </a:ext>
            </a:extLst>
          </p:cNvPr>
          <p:cNvSpPr/>
          <p:nvPr/>
        </p:nvSpPr>
        <p:spPr>
          <a:xfrm>
            <a:off x="11378500" y="5721306"/>
            <a:ext cx="813500" cy="4477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1C6A9CA8-4080-4BFB-A61D-B50E573DC1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AutoShape 4" descr="Image result for ge stock">
            <a:extLst>
              <a:ext uri="{FF2B5EF4-FFF2-40B4-BE49-F238E27FC236}">
                <a16:creationId xmlns:a16="http://schemas.microsoft.com/office/drawing/2014/main" id="{E3CC1976-4898-4944-A070-558F1E4BC6B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648200" y="2705100"/>
            <a:ext cx="2895600" cy="144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1D90070-6ADE-41AD-9CB4-066FF42DA12D}"/>
              </a:ext>
            </a:extLst>
          </p:cNvPr>
          <p:cNvSpPr/>
          <p:nvPr/>
        </p:nvSpPr>
        <p:spPr>
          <a:xfrm>
            <a:off x="557644" y="609895"/>
            <a:ext cx="11039996" cy="58477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IN" sz="3200" spc="-5" dirty="0">
                <a:ln w="0"/>
                <a:solidFill>
                  <a:schemeClr val="accent1">
                    <a:lumMod val="75000"/>
                  </a:schemeClr>
                </a:solidFill>
              </a:rPr>
              <a:t>ARIMA</a:t>
            </a:r>
            <a:endParaRPr lang="en-IN" sz="3000" dirty="0">
              <a:ln w="0"/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2" name="object 14">
            <a:extLst>
              <a:ext uri="{FF2B5EF4-FFF2-40B4-BE49-F238E27FC236}">
                <a16:creationId xmlns:a16="http://schemas.microsoft.com/office/drawing/2014/main" id="{8A05DCFC-7130-4D2A-A1A1-BBE29221ADF9}"/>
              </a:ext>
            </a:extLst>
          </p:cNvPr>
          <p:cNvSpPr txBox="1"/>
          <p:nvPr/>
        </p:nvSpPr>
        <p:spPr>
          <a:xfrm>
            <a:off x="557644" y="1476245"/>
            <a:ext cx="11634356" cy="28802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marR="5080" indent="-342900">
              <a:buFont typeface="Times New Roman"/>
              <a:buChar char="•"/>
              <a:tabLst>
                <a:tab pos="354965" algn="l"/>
                <a:tab pos="355600" algn="l"/>
              </a:tabLst>
            </a:pPr>
            <a:r>
              <a:rPr lang="en-US" sz="2800" i="1" dirty="0">
                <a:cs typeface="Times New Roman"/>
              </a:rPr>
              <a:t>p </a:t>
            </a:r>
            <a:r>
              <a:rPr lang="en-US" sz="2800" dirty="0">
                <a:cs typeface="Times New Roman"/>
              </a:rPr>
              <a:t>is the number of autoregressive terms (a linear  regression of the current value of the series against</a:t>
            </a:r>
            <a:r>
              <a:rPr lang="en-US" sz="2800" spc="-90" dirty="0">
                <a:cs typeface="Times New Roman"/>
              </a:rPr>
              <a:t> </a:t>
            </a:r>
            <a:r>
              <a:rPr lang="en-US" sz="2800" dirty="0">
                <a:cs typeface="Times New Roman"/>
              </a:rPr>
              <a:t>one  or more prior values of the</a:t>
            </a:r>
            <a:r>
              <a:rPr lang="en-US" sz="2800" spc="-105" dirty="0">
                <a:cs typeface="Times New Roman"/>
              </a:rPr>
              <a:t> </a:t>
            </a:r>
            <a:r>
              <a:rPr lang="en-US" sz="2800" dirty="0">
                <a:cs typeface="Times New Roman"/>
              </a:rPr>
              <a:t>series)</a:t>
            </a:r>
          </a:p>
          <a:p>
            <a:pPr marL="469900">
              <a:spcBef>
                <a:spcPts val="675"/>
              </a:spcBef>
            </a:pPr>
            <a:r>
              <a:rPr lang="en-US" sz="2800" spc="-5" dirty="0">
                <a:cs typeface="Times New Roman"/>
              </a:rPr>
              <a:t>– Maximum lag beyond which PACF is</a:t>
            </a:r>
            <a:r>
              <a:rPr lang="en-US" sz="2800" spc="170" dirty="0">
                <a:cs typeface="Times New Roman"/>
              </a:rPr>
              <a:t> </a:t>
            </a:r>
            <a:r>
              <a:rPr lang="en-US" sz="2800" spc="-5" dirty="0">
                <a:cs typeface="Times New Roman"/>
              </a:rPr>
              <a:t>0</a:t>
            </a:r>
            <a:endParaRPr lang="en-US" sz="2800" dirty="0">
              <a:cs typeface="Times New Roman"/>
            </a:endParaRPr>
          </a:p>
          <a:p>
            <a:pPr marL="355600" marR="333375" indent="-342900">
              <a:spcBef>
                <a:spcPts val="760"/>
              </a:spcBef>
              <a:buFont typeface="Times New Roman"/>
              <a:buChar char="•"/>
              <a:tabLst>
                <a:tab pos="354965" algn="l"/>
                <a:tab pos="355600" algn="l"/>
              </a:tabLst>
            </a:pPr>
            <a:r>
              <a:rPr lang="en-US" sz="2800" i="1" dirty="0">
                <a:cs typeface="Times New Roman"/>
              </a:rPr>
              <a:t>d </a:t>
            </a:r>
            <a:r>
              <a:rPr lang="en-US" sz="2800" dirty="0">
                <a:cs typeface="Times New Roman"/>
              </a:rPr>
              <a:t>is the </a:t>
            </a:r>
            <a:r>
              <a:rPr lang="en-US" sz="2800" spc="5" dirty="0">
                <a:cs typeface="Times New Roman"/>
              </a:rPr>
              <a:t>number </a:t>
            </a:r>
            <a:r>
              <a:rPr lang="en-US" sz="2800" dirty="0">
                <a:cs typeface="Times New Roman"/>
              </a:rPr>
              <a:t>of non-seasonal differences (order</a:t>
            </a:r>
            <a:r>
              <a:rPr lang="en-US" sz="2800" spc="-140" dirty="0">
                <a:cs typeface="Times New Roman"/>
              </a:rPr>
              <a:t> </a:t>
            </a:r>
            <a:r>
              <a:rPr lang="en-US" sz="2800" dirty="0">
                <a:cs typeface="Times New Roman"/>
              </a:rPr>
              <a:t>of  the differencing) used to make the time series  stationary</a:t>
            </a:r>
          </a:p>
          <a:p>
            <a:pPr marL="355600" marR="168910" indent="-342900">
              <a:spcBef>
                <a:spcPts val="770"/>
              </a:spcBef>
              <a:buFont typeface="Times New Roman"/>
              <a:buChar char="•"/>
              <a:tabLst>
                <a:tab pos="354965" algn="l"/>
                <a:tab pos="355600" algn="l"/>
              </a:tabLst>
            </a:pPr>
            <a:r>
              <a:rPr lang="en-US" sz="2800" i="1" dirty="0">
                <a:cs typeface="Times New Roman"/>
              </a:rPr>
              <a:t>q </a:t>
            </a:r>
            <a:r>
              <a:rPr lang="en-US" sz="2800" dirty="0">
                <a:cs typeface="Times New Roman"/>
              </a:rPr>
              <a:t>is the number of past prediction error terms used</a:t>
            </a:r>
            <a:r>
              <a:rPr lang="en-US" sz="2800" spc="-85" dirty="0">
                <a:cs typeface="Times New Roman"/>
              </a:rPr>
              <a:t> </a:t>
            </a:r>
            <a:r>
              <a:rPr lang="en-US" sz="2800" dirty="0">
                <a:cs typeface="Times New Roman"/>
              </a:rPr>
              <a:t>for  the future</a:t>
            </a:r>
            <a:r>
              <a:rPr lang="en-US" sz="2800" spc="-80" dirty="0">
                <a:cs typeface="Times New Roman"/>
              </a:rPr>
              <a:t> </a:t>
            </a:r>
            <a:r>
              <a:rPr lang="en-US" sz="2800" dirty="0">
                <a:cs typeface="Times New Roman"/>
              </a:rPr>
              <a:t>forecasts.</a:t>
            </a:r>
          </a:p>
        </p:txBody>
      </p:sp>
    </p:spTree>
    <p:extLst>
      <p:ext uri="{BB962C8B-B14F-4D97-AF65-F5344CB8AC3E}">
        <p14:creationId xmlns:p14="http://schemas.microsoft.com/office/powerpoint/2010/main" val="418128621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/>
        </p:nvSpPr>
        <p:spPr>
          <a:xfrm flipH="1">
            <a:off x="10510520" y="6416040"/>
            <a:ext cx="1681480" cy="441960"/>
          </a:xfrm>
          <a:prstGeom prst="rect">
            <a:avLst/>
          </a:prstGeom>
          <a:solidFill>
            <a:srgbClr val="0C5A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160">
              <a:latin typeface="Roboto Regular"/>
              <a:cs typeface="Roboto Regular"/>
            </a:endParaRPr>
          </a:p>
        </p:txBody>
      </p:sp>
      <p:sp>
        <p:nvSpPr>
          <p:cNvPr id="18437" name="TextBox 28"/>
          <p:cNvSpPr txBox="1">
            <a:spLocks noChangeArrowheads="1"/>
          </p:cNvSpPr>
          <p:nvPr/>
        </p:nvSpPr>
        <p:spPr bwMode="auto">
          <a:xfrm>
            <a:off x="11363326" y="6362700"/>
            <a:ext cx="492443" cy="424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160" dirty="0">
                <a:solidFill>
                  <a:srgbClr val="FFFFFF"/>
                </a:solidFill>
                <a:latin typeface="Roboto Regular"/>
                <a:cs typeface="Roboto Regular"/>
              </a:rPr>
              <a:t>03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2407" y="1"/>
            <a:ext cx="1829593" cy="1293962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557644" y="1135140"/>
            <a:ext cx="11357441" cy="59530"/>
          </a:xfrm>
          <a:prstGeom prst="rect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37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3051230-D0AA-4D5B-ACCB-8B173A7BFF5C}"/>
              </a:ext>
            </a:extLst>
          </p:cNvPr>
          <p:cNvSpPr/>
          <p:nvPr/>
        </p:nvSpPr>
        <p:spPr>
          <a:xfrm>
            <a:off x="11378500" y="5721306"/>
            <a:ext cx="813500" cy="4477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1C6A9CA8-4080-4BFB-A61D-B50E573DC1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AutoShape 4" descr="Image result for ge stock">
            <a:extLst>
              <a:ext uri="{FF2B5EF4-FFF2-40B4-BE49-F238E27FC236}">
                <a16:creationId xmlns:a16="http://schemas.microsoft.com/office/drawing/2014/main" id="{E3CC1976-4898-4944-A070-558F1E4BC6B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648200" y="2705100"/>
            <a:ext cx="2895600" cy="144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1D90070-6ADE-41AD-9CB4-066FF42DA12D}"/>
              </a:ext>
            </a:extLst>
          </p:cNvPr>
          <p:cNvSpPr/>
          <p:nvPr/>
        </p:nvSpPr>
        <p:spPr>
          <a:xfrm>
            <a:off x="557644" y="609895"/>
            <a:ext cx="11039996" cy="58477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IN" sz="3200" spc="-5" dirty="0">
                <a:ln w="0"/>
                <a:solidFill>
                  <a:schemeClr val="accent1">
                    <a:lumMod val="75000"/>
                  </a:schemeClr>
                </a:solidFill>
              </a:rPr>
              <a:t>ARIMA</a:t>
            </a:r>
            <a:endParaRPr lang="en-IN" sz="3000" dirty="0">
              <a:ln w="0"/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1" name="object 14">
            <a:extLst>
              <a:ext uri="{FF2B5EF4-FFF2-40B4-BE49-F238E27FC236}">
                <a16:creationId xmlns:a16="http://schemas.microsoft.com/office/drawing/2014/main" id="{6AB5BB4F-6F33-4E3E-A485-AB4F874BEF3C}"/>
              </a:ext>
            </a:extLst>
          </p:cNvPr>
          <p:cNvSpPr txBox="1"/>
          <p:nvPr/>
        </p:nvSpPr>
        <p:spPr>
          <a:xfrm>
            <a:off x="557644" y="1473989"/>
            <a:ext cx="10535077" cy="313162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indent="-342900">
              <a:buChar char="•"/>
              <a:tabLst>
                <a:tab pos="354965" algn="l"/>
                <a:tab pos="355600" algn="l"/>
              </a:tabLst>
            </a:pPr>
            <a:r>
              <a:rPr sz="2800" dirty="0">
                <a:cs typeface="Times New Roman" panose="02020603050405020304" pitchFamily="18" charset="0"/>
              </a:rPr>
              <a:t>The number of </a:t>
            </a:r>
            <a:r>
              <a:rPr sz="2800" spc="-5" dirty="0">
                <a:cs typeface="Times New Roman" panose="02020603050405020304" pitchFamily="18" charset="0"/>
              </a:rPr>
              <a:t>parameters </a:t>
            </a:r>
            <a:r>
              <a:rPr sz="2800" dirty="0">
                <a:cs typeface="Times New Roman" panose="02020603050405020304" pitchFamily="18" charset="0"/>
              </a:rPr>
              <a:t>(p,d,q) needed to</a:t>
            </a:r>
            <a:r>
              <a:rPr sz="2800" spc="-35" dirty="0">
                <a:cs typeface="Times New Roman" panose="02020603050405020304" pitchFamily="18" charset="0"/>
              </a:rPr>
              <a:t> </a:t>
            </a:r>
            <a:r>
              <a:rPr sz="2800" dirty="0">
                <a:cs typeface="Times New Roman" panose="02020603050405020304" pitchFamily="18" charset="0"/>
              </a:rPr>
              <a:t>fit,</a:t>
            </a:r>
          </a:p>
          <a:p>
            <a:pPr marL="355600"/>
            <a:r>
              <a:rPr sz="2800" spc="-5" dirty="0">
                <a:cs typeface="Times New Roman" panose="02020603050405020304" pitchFamily="18" charset="0"/>
              </a:rPr>
              <a:t>depends </a:t>
            </a:r>
            <a:r>
              <a:rPr sz="2800" dirty="0">
                <a:cs typeface="Times New Roman" panose="02020603050405020304" pitchFamily="18" charset="0"/>
              </a:rPr>
              <a:t>on the</a:t>
            </a:r>
            <a:r>
              <a:rPr sz="2800" spc="-40" dirty="0">
                <a:cs typeface="Times New Roman" panose="02020603050405020304" pitchFamily="18" charset="0"/>
              </a:rPr>
              <a:t> </a:t>
            </a:r>
            <a:r>
              <a:rPr sz="2800" spc="-5" dirty="0">
                <a:cs typeface="Times New Roman" panose="02020603050405020304" pitchFamily="18" charset="0"/>
              </a:rPr>
              <a:t>dataset</a:t>
            </a:r>
            <a:endParaRPr sz="2800" dirty="0">
              <a:cs typeface="Times New Roman" panose="02020603050405020304" pitchFamily="18" charset="0"/>
            </a:endParaRPr>
          </a:p>
          <a:p>
            <a:pPr marL="355600" indent="-342900">
              <a:spcBef>
                <a:spcPts val="865"/>
              </a:spcBef>
              <a:buChar char="•"/>
              <a:tabLst>
                <a:tab pos="354965" algn="l"/>
                <a:tab pos="355600" algn="l"/>
              </a:tabLst>
            </a:pPr>
            <a:r>
              <a:rPr sz="2800" dirty="0">
                <a:cs typeface="Times New Roman" panose="02020603050405020304" pitchFamily="18" charset="0"/>
              </a:rPr>
              <a:t>There are techniques that </a:t>
            </a:r>
            <a:r>
              <a:rPr sz="2800" spc="-5" dirty="0">
                <a:cs typeface="Times New Roman" panose="02020603050405020304" pitchFamily="18" charset="0"/>
              </a:rPr>
              <a:t>automate</a:t>
            </a:r>
            <a:r>
              <a:rPr sz="2800" spc="-55" dirty="0">
                <a:cs typeface="Times New Roman" panose="02020603050405020304" pitchFamily="18" charset="0"/>
              </a:rPr>
              <a:t> </a:t>
            </a:r>
            <a:r>
              <a:rPr sz="2800" dirty="0">
                <a:cs typeface="Times New Roman" panose="02020603050405020304" pitchFamily="18" charset="0"/>
              </a:rPr>
              <a:t>model</a:t>
            </a:r>
          </a:p>
          <a:p>
            <a:pPr marL="355600"/>
            <a:r>
              <a:rPr sz="2800" spc="-5" dirty="0">
                <a:cs typeface="Times New Roman" panose="02020603050405020304" pitchFamily="18" charset="0"/>
              </a:rPr>
              <a:t>selection</a:t>
            </a:r>
            <a:endParaRPr sz="2800" dirty="0">
              <a:cs typeface="Times New Roman" panose="02020603050405020304" pitchFamily="18" charset="0"/>
            </a:endParaRPr>
          </a:p>
          <a:p>
            <a:pPr>
              <a:spcBef>
                <a:spcPts val="10"/>
              </a:spcBef>
            </a:pPr>
            <a:endParaRPr sz="2800" dirty="0">
              <a:cs typeface="Times New Roman" panose="02020603050405020304" pitchFamily="18" charset="0"/>
            </a:endParaRPr>
          </a:p>
          <a:p>
            <a:pPr marL="355600" marR="54610" indent="-342900">
              <a:buFont typeface="Times New Roman"/>
              <a:buChar char="•"/>
              <a:tabLst>
                <a:tab pos="354965" algn="l"/>
                <a:tab pos="355600" algn="l"/>
              </a:tabLst>
            </a:pPr>
            <a:r>
              <a:rPr sz="2800" i="1" dirty="0">
                <a:cs typeface="Times New Roman" panose="02020603050405020304" pitchFamily="18" charset="0"/>
              </a:rPr>
              <a:t>auto.Arima </a:t>
            </a:r>
            <a:r>
              <a:rPr sz="2800" spc="-5" dirty="0">
                <a:cs typeface="Times New Roman" panose="02020603050405020304" pitchFamily="18" charset="0"/>
              </a:rPr>
              <a:t>command </a:t>
            </a:r>
            <a:r>
              <a:rPr sz="2800" dirty="0">
                <a:cs typeface="Times New Roman" panose="02020603050405020304" pitchFamily="18" charset="0"/>
              </a:rPr>
              <a:t>in R </a:t>
            </a:r>
            <a:r>
              <a:rPr sz="2800" spc="-5" dirty="0">
                <a:cs typeface="Times New Roman" panose="02020603050405020304" pitchFamily="18" charset="0"/>
              </a:rPr>
              <a:t>picks </a:t>
            </a:r>
            <a:r>
              <a:rPr sz="2800" dirty="0">
                <a:cs typeface="Times New Roman" panose="02020603050405020304" pitchFamily="18" charset="0"/>
              </a:rPr>
              <a:t>the best p,d</a:t>
            </a:r>
            <a:r>
              <a:rPr sz="2800" spc="-45" dirty="0">
                <a:cs typeface="Times New Roman" panose="02020603050405020304" pitchFamily="18" charset="0"/>
              </a:rPr>
              <a:t> </a:t>
            </a:r>
            <a:r>
              <a:rPr sz="2800" dirty="0">
                <a:cs typeface="Times New Roman" panose="02020603050405020304" pitchFamily="18" charset="0"/>
              </a:rPr>
              <a:t>&amp;  q </a:t>
            </a:r>
            <a:r>
              <a:rPr sz="2800" spc="-5" dirty="0">
                <a:cs typeface="Times New Roman" panose="02020603050405020304" pitchFamily="18" charset="0"/>
              </a:rPr>
              <a:t>parameters </a:t>
            </a:r>
            <a:r>
              <a:rPr sz="2800" dirty="0">
                <a:cs typeface="Times New Roman" panose="02020603050405020304" pitchFamily="18" charset="0"/>
              </a:rPr>
              <a:t>for</a:t>
            </a:r>
            <a:r>
              <a:rPr sz="2800" spc="-25" dirty="0">
                <a:cs typeface="Times New Roman" panose="02020603050405020304" pitchFamily="18" charset="0"/>
              </a:rPr>
              <a:t> </a:t>
            </a:r>
            <a:r>
              <a:rPr sz="2800" dirty="0">
                <a:cs typeface="Times New Roman" panose="02020603050405020304" pitchFamily="18" charset="0"/>
              </a:rPr>
              <a:t>ARIMA(p,d,q)</a:t>
            </a:r>
          </a:p>
        </p:txBody>
      </p:sp>
    </p:spTree>
    <p:extLst>
      <p:ext uri="{BB962C8B-B14F-4D97-AF65-F5344CB8AC3E}">
        <p14:creationId xmlns:p14="http://schemas.microsoft.com/office/powerpoint/2010/main" val="137800273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/>
        </p:nvSpPr>
        <p:spPr>
          <a:xfrm flipH="1">
            <a:off x="10510520" y="6416040"/>
            <a:ext cx="1681480" cy="441960"/>
          </a:xfrm>
          <a:prstGeom prst="rect">
            <a:avLst/>
          </a:prstGeom>
          <a:solidFill>
            <a:srgbClr val="0C5A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160">
              <a:latin typeface="Roboto Regular"/>
              <a:cs typeface="Roboto Regular"/>
            </a:endParaRPr>
          </a:p>
        </p:txBody>
      </p:sp>
      <p:sp>
        <p:nvSpPr>
          <p:cNvPr id="18437" name="TextBox 28"/>
          <p:cNvSpPr txBox="1">
            <a:spLocks noChangeArrowheads="1"/>
          </p:cNvSpPr>
          <p:nvPr/>
        </p:nvSpPr>
        <p:spPr bwMode="auto">
          <a:xfrm>
            <a:off x="11363326" y="6362700"/>
            <a:ext cx="492443" cy="424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160" dirty="0">
                <a:solidFill>
                  <a:srgbClr val="FFFFFF"/>
                </a:solidFill>
                <a:latin typeface="Roboto Regular"/>
                <a:cs typeface="Roboto Regular"/>
              </a:rPr>
              <a:t>03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2407" y="1"/>
            <a:ext cx="1829593" cy="1293962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557644" y="1135140"/>
            <a:ext cx="11357441" cy="59530"/>
          </a:xfrm>
          <a:prstGeom prst="rect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37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3051230-D0AA-4D5B-ACCB-8B173A7BFF5C}"/>
              </a:ext>
            </a:extLst>
          </p:cNvPr>
          <p:cNvSpPr/>
          <p:nvPr/>
        </p:nvSpPr>
        <p:spPr>
          <a:xfrm>
            <a:off x="11378500" y="5721306"/>
            <a:ext cx="813500" cy="4477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1C6A9CA8-4080-4BFB-A61D-B50E573DC1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AutoShape 4" descr="Image result for ge stock">
            <a:extLst>
              <a:ext uri="{FF2B5EF4-FFF2-40B4-BE49-F238E27FC236}">
                <a16:creationId xmlns:a16="http://schemas.microsoft.com/office/drawing/2014/main" id="{E3CC1976-4898-4944-A070-558F1E4BC6B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648200" y="2705100"/>
            <a:ext cx="2895600" cy="144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1D90070-6ADE-41AD-9CB4-066FF42DA12D}"/>
              </a:ext>
            </a:extLst>
          </p:cNvPr>
          <p:cNvSpPr/>
          <p:nvPr/>
        </p:nvSpPr>
        <p:spPr>
          <a:xfrm>
            <a:off x="557644" y="609895"/>
            <a:ext cx="11039996" cy="58477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IN" sz="3200" spc="-5" dirty="0">
                <a:ln w="0"/>
                <a:solidFill>
                  <a:schemeClr val="accent1">
                    <a:lumMod val="75000"/>
                  </a:schemeClr>
                </a:solidFill>
              </a:rPr>
              <a:t>ARIMA on RPM</a:t>
            </a:r>
            <a:endParaRPr lang="en-IN" sz="3000" dirty="0">
              <a:ln w="0"/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2" name="object 16">
            <a:extLst>
              <a:ext uri="{FF2B5EF4-FFF2-40B4-BE49-F238E27FC236}">
                <a16:creationId xmlns:a16="http://schemas.microsoft.com/office/drawing/2014/main" id="{8BC8EEF2-1518-4073-82AE-10ECD8C61AC3}"/>
              </a:ext>
            </a:extLst>
          </p:cNvPr>
          <p:cNvSpPr/>
          <p:nvPr/>
        </p:nvSpPr>
        <p:spPr>
          <a:xfrm>
            <a:off x="557644" y="1194670"/>
            <a:ext cx="7578852" cy="53736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7">
            <a:extLst>
              <a:ext uri="{FF2B5EF4-FFF2-40B4-BE49-F238E27FC236}">
                <a16:creationId xmlns:a16="http://schemas.microsoft.com/office/drawing/2014/main" id="{A29CC63C-9DDF-4C7D-AE8A-92C7BB5815C3}"/>
              </a:ext>
            </a:extLst>
          </p:cNvPr>
          <p:cNvSpPr txBox="1"/>
          <p:nvPr/>
        </p:nvSpPr>
        <p:spPr>
          <a:xfrm>
            <a:off x="9063355" y="3453809"/>
            <a:ext cx="2792414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000" dirty="0">
                <a:latin typeface="Arial"/>
                <a:cs typeface="Arial"/>
              </a:rPr>
              <a:t>MAPE:</a:t>
            </a:r>
            <a:r>
              <a:rPr sz="2000" spc="-9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1.65%</a:t>
            </a:r>
            <a:endParaRPr sz="20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8854047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/>
        </p:nvSpPr>
        <p:spPr>
          <a:xfrm flipH="1">
            <a:off x="10510520" y="6416040"/>
            <a:ext cx="1681480" cy="441960"/>
          </a:xfrm>
          <a:prstGeom prst="rect">
            <a:avLst/>
          </a:prstGeom>
          <a:solidFill>
            <a:srgbClr val="0C5A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160">
              <a:latin typeface="Roboto Regular"/>
              <a:cs typeface="Roboto Regular"/>
            </a:endParaRPr>
          </a:p>
        </p:txBody>
      </p:sp>
      <p:sp>
        <p:nvSpPr>
          <p:cNvPr id="18437" name="TextBox 28"/>
          <p:cNvSpPr txBox="1">
            <a:spLocks noChangeArrowheads="1"/>
          </p:cNvSpPr>
          <p:nvPr/>
        </p:nvSpPr>
        <p:spPr bwMode="auto">
          <a:xfrm>
            <a:off x="11363326" y="6362700"/>
            <a:ext cx="492443" cy="424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160" dirty="0">
                <a:solidFill>
                  <a:srgbClr val="FFFFFF"/>
                </a:solidFill>
                <a:latin typeface="Roboto Regular"/>
                <a:cs typeface="Roboto Regular"/>
              </a:rPr>
              <a:t>03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2407" y="1"/>
            <a:ext cx="1829593" cy="1293962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557644" y="1135140"/>
            <a:ext cx="11357441" cy="59530"/>
          </a:xfrm>
          <a:prstGeom prst="rect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37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3051230-D0AA-4D5B-ACCB-8B173A7BFF5C}"/>
              </a:ext>
            </a:extLst>
          </p:cNvPr>
          <p:cNvSpPr/>
          <p:nvPr/>
        </p:nvSpPr>
        <p:spPr>
          <a:xfrm>
            <a:off x="11378500" y="5721306"/>
            <a:ext cx="813500" cy="4477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1C6A9CA8-4080-4BFB-A61D-B50E573DC1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AutoShape 4" descr="Image result for ge stock">
            <a:extLst>
              <a:ext uri="{FF2B5EF4-FFF2-40B4-BE49-F238E27FC236}">
                <a16:creationId xmlns:a16="http://schemas.microsoft.com/office/drawing/2014/main" id="{E3CC1976-4898-4944-A070-558F1E4BC6B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648200" y="2705100"/>
            <a:ext cx="2895600" cy="144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1D90070-6ADE-41AD-9CB4-066FF42DA12D}"/>
              </a:ext>
            </a:extLst>
          </p:cNvPr>
          <p:cNvSpPr/>
          <p:nvPr/>
        </p:nvSpPr>
        <p:spPr>
          <a:xfrm>
            <a:off x="557644" y="609895"/>
            <a:ext cx="11039996" cy="58477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IN" sz="3200" spc="-5" dirty="0">
                <a:ln w="0"/>
                <a:solidFill>
                  <a:schemeClr val="accent1">
                    <a:lumMod val="75000"/>
                  </a:schemeClr>
                </a:solidFill>
              </a:rPr>
              <a:t>Holt-Winter on RPM</a:t>
            </a:r>
            <a:endParaRPr lang="en-IN" sz="3000" dirty="0">
              <a:ln w="0"/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6" name="object 14">
            <a:extLst>
              <a:ext uri="{FF2B5EF4-FFF2-40B4-BE49-F238E27FC236}">
                <a16:creationId xmlns:a16="http://schemas.microsoft.com/office/drawing/2014/main" id="{F720F3EC-5929-4A68-A06B-F7F2B11FC4DC}"/>
              </a:ext>
            </a:extLst>
          </p:cNvPr>
          <p:cNvSpPr/>
          <p:nvPr/>
        </p:nvSpPr>
        <p:spPr>
          <a:xfrm>
            <a:off x="557644" y="1314675"/>
            <a:ext cx="7763256" cy="550468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5">
            <a:extLst>
              <a:ext uri="{FF2B5EF4-FFF2-40B4-BE49-F238E27FC236}">
                <a16:creationId xmlns:a16="http://schemas.microsoft.com/office/drawing/2014/main" id="{5F7D0CF9-208E-4029-B2C5-747A1E89ECE1}"/>
              </a:ext>
            </a:extLst>
          </p:cNvPr>
          <p:cNvSpPr txBox="1"/>
          <p:nvPr/>
        </p:nvSpPr>
        <p:spPr>
          <a:xfrm>
            <a:off x="9488965" y="3867785"/>
            <a:ext cx="2623087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000" dirty="0">
                <a:latin typeface="Arial"/>
                <a:cs typeface="Arial"/>
              </a:rPr>
              <a:t>MAPE:</a:t>
            </a:r>
            <a:r>
              <a:rPr sz="2000" spc="-9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1.45%</a:t>
            </a:r>
            <a:endParaRPr sz="20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9245352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/>
        </p:nvSpPr>
        <p:spPr>
          <a:xfrm flipH="1">
            <a:off x="10510520" y="6416040"/>
            <a:ext cx="1681480" cy="441960"/>
          </a:xfrm>
          <a:prstGeom prst="rect">
            <a:avLst/>
          </a:prstGeom>
          <a:solidFill>
            <a:srgbClr val="0C5A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160">
              <a:latin typeface="Roboto Regular"/>
              <a:cs typeface="Roboto Regular"/>
            </a:endParaRPr>
          </a:p>
        </p:txBody>
      </p:sp>
      <p:sp>
        <p:nvSpPr>
          <p:cNvPr id="18437" name="TextBox 28"/>
          <p:cNvSpPr txBox="1">
            <a:spLocks noChangeArrowheads="1"/>
          </p:cNvSpPr>
          <p:nvPr/>
        </p:nvSpPr>
        <p:spPr bwMode="auto">
          <a:xfrm>
            <a:off x="11363326" y="6362700"/>
            <a:ext cx="492443" cy="424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160" dirty="0">
                <a:solidFill>
                  <a:srgbClr val="FFFFFF"/>
                </a:solidFill>
                <a:latin typeface="Roboto Regular"/>
                <a:cs typeface="Roboto Regular"/>
              </a:rPr>
              <a:t>03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2407" y="1"/>
            <a:ext cx="1829593" cy="1293962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557644" y="1135140"/>
            <a:ext cx="11357441" cy="59530"/>
          </a:xfrm>
          <a:prstGeom prst="rect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37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3051230-D0AA-4D5B-ACCB-8B173A7BFF5C}"/>
              </a:ext>
            </a:extLst>
          </p:cNvPr>
          <p:cNvSpPr/>
          <p:nvPr/>
        </p:nvSpPr>
        <p:spPr>
          <a:xfrm>
            <a:off x="11378500" y="5721306"/>
            <a:ext cx="813500" cy="4477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1C6A9CA8-4080-4BFB-A61D-B50E573DC1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AutoShape 4" descr="Image result for ge stock">
            <a:extLst>
              <a:ext uri="{FF2B5EF4-FFF2-40B4-BE49-F238E27FC236}">
                <a16:creationId xmlns:a16="http://schemas.microsoft.com/office/drawing/2014/main" id="{E3CC1976-4898-4944-A070-558F1E4BC6B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648200" y="2705100"/>
            <a:ext cx="2895600" cy="144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1D90070-6ADE-41AD-9CB4-066FF42DA12D}"/>
              </a:ext>
            </a:extLst>
          </p:cNvPr>
          <p:cNvSpPr/>
          <p:nvPr/>
        </p:nvSpPr>
        <p:spPr>
          <a:xfrm>
            <a:off x="557644" y="609895"/>
            <a:ext cx="11039996" cy="58477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IN" sz="3200" spc="-5" dirty="0">
                <a:ln w="0"/>
                <a:solidFill>
                  <a:schemeClr val="accent1">
                    <a:lumMod val="75000"/>
                  </a:schemeClr>
                </a:solidFill>
              </a:rPr>
              <a:t>Conclusion</a:t>
            </a:r>
            <a:endParaRPr lang="en-IN" sz="3000" dirty="0">
              <a:ln w="0"/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2" name="object 14">
            <a:extLst>
              <a:ext uri="{FF2B5EF4-FFF2-40B4-BE49-F238E27FC236}">
                <a16:creationId xmlns:a16="http://schemas.microsoft.com/office/drawing/2014/main" id="{0121D048-5DEA-4EF8-A5AF-25A91E956E9D}"/>
              </a:ext>
            </a:extLst>
          </p:cNvPr>
          <p:cNvSpPr/>
          <p:nvPr/>
        </p:nvSpPr>
        <p:spPr>
          <a:xfrm>
            <a:off x="557644" y="1194670"/>
            <a:ext cx="7938516" cy="50292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4" name="object 15">
            <a:extLst>
              <a:ext uri="{FF2B5EF4-FFF2-40B4-BE49-F238E27FC236}">
                <a16:creationId xmlns:a16="http://schemas.microsoft.com/office/drawing/2014/main" id="{3B5CF617-7112-42D6-A9DB-F331A03B015A}"/>
              </a:ext>
            </a:extLst>
          </p:cNvPr>
          <p:cNvSpPr txBox="1"/>
          <p:nvPr/>
        </p:nvSpPr>
        <p:spPr>
          <a:xfrm>
            <a:off x="813942" y="6136282"/>
            <a:ext cx="8027034" cy="4387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b="1" spc="-5" dirty="0">
                <a:latin typeface="Verdana"/>
                <a:cs typeface="Verdana"/>
              </a:rPr>
              <a:t>"Prediction </a:t>
            </a:r>
            <a:r>
              <a:rPr b="1" dirty="0">
                <a:latin typeface="Verdana"/>
                <a:cs typeface="Verdana"/>
              </a:rPr>
              <a:t>is </a:t>
            </a:r>
            <a:r>
              <a:rPr b="1" spc="-5" dirty="0">
                <a:latin typeface="Verdana"/>
                <a:cs typeface="Verdana"/>
              </a:rPr>
              <a:t>very </a:t>
            </a:r>
            <a:r>
              <a:rPr b="1" spc="-10" dirty="0">
                <a:latin typeface="Verdana"/>
                <a:cs typeface="Verdana"/>
              </a:rPr>
              <a:t>difficult, </a:t>
            </a:r>
            <a:r>
              <a:rPr b="1" spc="-5" dirty="0">
                <a:latin typeface="Verdana"/>
                <a:cs typeface="Verdana"/>
              </a:rPr>
              <a:t>especially if </a:t>
            </a:r>
            <a:r>
              <a:rPr b="1" dirty="0">
                <a:latin typeface="Verdana"/>
                <a:cs typeface="Verdana"/>
              </a:rPr>
              <a:t>it's </a:t>
            </a:r>
            <a:r>
              <a:rPr b="1" spc="-5" dirty="0">
                <a:latin typeface="Verdana"/>
                <a:cs typeface="Verdana"/>
              </a:rPr>
              <a:t>about </a:t>
            </a:r>
            <a:r>
              <a:rPr b="1" dirty="0">
                <a:latin typeface="Verdana"/>
                <a:cs typeface="Verdana"/>
              </a:rPr>
              <a:t>the</a:t>
            </a:r>
            <a:r>
              <a:rPr b="1" spc="120" dirty="0">
                <a:latin typeface="Verdana"/>
                <a:cs typeface="Verdana"/>
              </a:rPr>
              <a:t> </a:t>
            </a:r>
            <a:r>
              <a:rPr b="1" spc="-5" dirty="0">
                <a:latin typeface="Verdana"/>
                <a:cs typeface="Verdana"/>
              </a:rPr>
              <a:t>future."</a:t>
            </a:r>
            <a:endParaRPr dirty="0">
              <a:latin typeface="Verdana"/>
              <a:cs typeface="Verdana"/>
            </a:endParaRPr>
          </a:p>
          <a:p>
            <a:pPr marL="12700">
              <a:spcBef>
                <a:spcPts val="20"/>
              </a:spcBef>
            </a:pPr>
            <a:r>
              <a:rPr sz="1000" spc="-5" dirty="0">
                <a:latin typeface="Verdana"/>
                <a:cs typeface="Verdana"/>
              </a:rPr>
              <a:t>--Niels Bohr, </a:t>
            </a:r>
            <a:r>
              <a:rPr sz="1000" spc="-10" dirty="0">
                <a:latin typeface="Verdana"/>
                <a:cs typeface="Verdana"/>
              </a:rPr>
              <a:t>Nobel </a:t>
            </a:r>
            <a:r>
              <a:rPr sz="1000" spc="-5" dirty="0">
                <a:latin typeface="Verdana"/>
                <a:cs typeface="Verdana"/>
              </a:rPr>
              <a:t>laureate </a:t>
            </a:r>
            <a:r>
              <a:rPr sz="1000" dirty="0">
                <a:latin typeface="Verdana"/>
                <a:cs typeface="Verdana"/>
              </a:rPr>
              <a:t>in</a:t>
            </a:r>
            <a:r>
              <a:rPr sz="1000" spc="55" dirty="0">
                <a:latin typeface="Verdana"/>
                <a:cs typeface="Verdana"/>
              </a:rPr>
              <a:t> </a:t>
            </a:r>
            <a:r>
              <a:rPr sz="1000" spc="-5" dirty="0">
                <a:latin typeface="Verdana"/>
                <a:cs typeface="Verdana"/>
              </a:rPr>
              <a:t>Physics</a:t>
            </a:r>
            <a:endParaRPr sz="1000" dirty="0"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27258553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30" name="Picture 10" descr="Related image">
            <a:hlinkClick r:id="rId3"/>
            <a:extLst>
              <a:ext uri="{FF2B5EF4-FFF2-40B4-BE49-F238E27FC236}">
                <a16:creationId xmlns:a16="http://schemas.microsoft.com/office/drawing/2014/main" id="{D91F507B-85F5-4D35-871E-3391416DA3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237720" cy="6842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433" name="TextBox 14"/>
          <p:cNvSpPr txBox="1">
            <a:spLocks noChangeArrowheads="1"/>
          </p:cNvSpPr>
          <p:nvPr/>
        </p:nvSpPr>
        <p:spPr bwMode="auto">
          <a:xfrm>
            <a:off x="557644" y="481849"/>
            <a:ext cx="5140318" cy="98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>
              <a:defRPr sz="3000">
                <a:ln w="0"/>
                <a:solidFill>
                  <a:schemeClr val="accent1">
                    <a:lumMod val="75000"/>
                  </a:schemeClr>
                </a:solidFill>
              </a:defRPr>
            </a:lvl1pPr>
            <a:lvl2pPr marL="742950" indent="-285750" eaLnBrk="0" hangingPunct="0">
              <a:defRPr sz="2400"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Calibri" charset="0"/>
                <a:ea typeface="ＭＳ Ｐゴシック" charset="0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Why Time Series</a:t>
            </a:r>
            <a:endParaRPr lang="en-US" sz="2800" dirty="0">
              <a:solidFill>
                <a:schemeClr val="bg1"/>
              </a:solidFill>
            </a:endParaRPr>
          </a:p>
          <a:p>
            <a:r>
              <a:rPr lang="en-US" sz="2800" dirty="0">
                <a:solidFill>
                  <a:schemeClr val="bg1"/>
                </a:solidFill>
              </a:rPr>
              <a:t>Casual Independent Variables are: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2407" y="1"/>
            <a:ext cx="1829593" cy="1293962"/>
          </a:xfrm>
          <a:prstGeom prst="rect">
            <a:avLst/>
          </a:prstGeom>
        </p:spPr>
      </p:pic>
      <p:sp>
        <p:nvSpPr>
          <p:cNvPr id="4" name="Rectangle 1">
            <a:extLst>
              <a:ext uri="{FF2B5EF4-FFF2-40B4-BE49-F238E27FC236}">
                <a16:creationId xmlns:a16="http://schemas.microsoft.com/office/drawing/2014/main" id="{1C6A9CA8-4080-4BFB-A61D-B50E573DC1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B2D556F-0A01-45A1-9990-CDFA9C810D14}"/>
              </a:ext>
            </a:extLst>
          </p:cNvPr>
          <p:cNvSpPr/>
          <p:nvPr/>
        </p:nvSpPr>
        <p:spPr>
          <a:xfrm>
            <a:off x="624840" y="1831399"/>
            <a:ext cx="5140960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Unknown to us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Not Available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Might not fit the data well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Difficult to forecast</a:t>
            </a:r>
          </a:p>
        </p:txBody>
      </p:sp>
    </p:spTree>
    <p:extLst>
      <p:ext uri="{BB962C8B-B14F-4D97-AF65-F5344CB8AC3E}">
        <p14:creationId xmlns:p14="http://schemas.microsoft.com/office/powerpoint/2010/main" val="16334970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/>
        </p:nvSpPr>
        <p:spPr>
          <a:xfrm flipH="1">
            <a:off x="9968248" y="6309360"/>
            <a:ext cx="2223752" cy="548640"/>
          </a:xfrm>
          <a:prstGeom prst="rect">
            <a:avLst/>
          </a:prstGeom>
          <a:solidFill>
            <a:srgbClr val="0C5A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160">
              <a:latin typeface="Roboto Regular"/>
              <a:cs typeface="Roboto Regular"/>
            </a:endParaRPr>
          </a:p>
        </p:txBody>
      </p:sp>
      <p:sp>
        <p:nvSpPr>
          <p:cNvPr id="18433" name="TextBox 14"/>
          <p:cNvSpPr txBox="1">
            <a:spLocks noChangeArrowheads="1"/>
          </p:cNvSpPr>
          <p:nvPr/>
        </p:nvSpPr>
        <p:spPr bwMode="auto">
          <a:xfrm>
            <a:off x="620818" y="581142"/>
            <a:ext cx="5416291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>
              <a:defRPr sz="3000">
                <a:ln w="0"/>
                <a:solidFill>
                  <a:schemeClr val="accent1">
                    <a:lumMod val="75000"/>
                  </a:schemeClr>
                </a:solidFill>
              </a:defRPr>
            </a:lvl1pPr>
            <a:lvl2pPr marL="742950" indent="-285750" eaLnBrk="0" hangingPunct="0">
              <a:defRPr sz="2400"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Calibri" charset="0"/>
                <a:ea typeface="ＭＳ Ｐゴシック" charset="0"/>
              </a:defRPr>
            </a:lvl9pPr>
          </a:lstStyle>
          <a:p>
            <a:r>
              <a:rPr lang="en-US" dirty="0"/>
              <a:t>Regression with time: Seasonality</a:t>
            </a:r>
          </a:p>
        </p:txBody>
      </p:sp>
      <p:sp>
        <p:nvSpPr>
          <p:cNvPr id="18437" name="TextBox 28"/>
          <p:cNvSpPr txBox="1">
            <a:spLocks noChangeArrowheads="1"/>
          </p:cNvSpPr>
          <p:nvPr/>
        </p:nvSpPr>
        <p:spPr bwMode="auto">
          <a:xfrm>
            <a:off x="11363326" y="6362700"/>
            <a:ext cx="492443" cy="424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160" dirty="0">
                <a:solidFill>
                  <a:srgbClr val="FFFFFF"/>
                </a:solidFill>
                <a:latin typeface="Roboto Regular"/>
                <a:cs typeface="Roboto Regular"/>
              </a:rPr>
              <a:t>03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2407" y="1"/>
            <a:ext cx="1829593" cy="1293962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557644" y="1135140"/>
            <a:ext cx="11357441" cy="59530"/>
          </a:xfrm>
          <a:prstGeom prst="rect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37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3051230-D0AA-4D5B-ACCB-8B173A7BFF5C}"/>
              </a:ext>
            </a:extLst>
          </p:cNvPr>
          <p:cNvSpPr/>
          <p:nvPr/>
        </p:nvSpPr>
        <p:spPr>
          <a:xfrm>
            <a:off x="11378500" y="5721306"/>
            <a:ext cx="813500" cy="4477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1C6A9CA8-4080-4BFB-A61D-B50E573DC1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object 13">
            <a:extLst>
              <a:ext uri="{FF2B5EF4-FFF2-40B4-BE49-F238E27FC236}">
                <a16:creationId xmlns:a16="http://schemas.microsoft.com/office/drawing/2014/main" id="{708700AB-7C1A-4FF4-9987-4641F106CA35}"/>
              </a:ext>
            </a:extLst>
          </p:cNvPr>
          <p:cNvSpPr/>
          <p:nvPr/>
        </p:nvSpPr>
        <p:spPr>
          <a:xfrm>
            <a:off x="447040" y="1293963"/>
            <a:ext cx="8543544" cy="51816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179461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/>
        </p:nvSpPr>
        <p:spPr>
          <a:xfrm flipH="1">
            <a:off x="9968248" y="6309360"/>
            <a:ext cx="2223752" cy="548640"/>
          </a:xfrm>
          <a:prstGeom prst="rect">
            <a:avLst/>
          </a:prstGeom>
          <a:solidFill>
            <a:srgbClr val="0C5A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160">
              <a:latin typeface="Roboto Regular"/>
              <a:cs typeface="Roboto Regular"/>
            </a:endParaRPr>
          </a:p>
        </p:txBody>
      </p:sp>
      <p:sp>
        <p:nvSpPr>
          <p:cNvPr id="18433" name="TextBox 14"/>
          <p:cNvSpPr txBox="1">
            <a:spLocks noChangeArrowheads="1"/>
          </p:cNvSpPr>
          <p:nvPr/>
        </p:nvSpPr>
        <p:spPr bwMode="auto">
          <a:xfrm>
            <a:off x="620818" y="581142"/>
            <a:ext cx="1625766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>
              <a:defRPr sz="3000">
                <a:ln w="0"/>
                <a:solidFill>
                  <a:schemeClr val="accent1">
                    <a:lumMod val="75000"/>
                  </a:schemeClr>
                </a:solidFill>
              </a:defRPr>
            </a:lvl1pPr>
            <a:lvl2pPr marL="742950" indent="-285750" eaLnBrk="0" hangingPunct="0">
              <a:defRPr sz="2400"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Calibri" charset="0"/>
                <a:ea typeface="ＭＳ Ｐゴシック" charset="0"/>
              </a:defRPr>
            </a:lvl9pPr>
          </a:lstStyle>
          <a:p>
            <a:r>
              <a:rPr lang="en-US" dirty="0"/>
              <a:t>Linear Fit</a:t>
            </a:r>
          </a:p>
        </p:txBody>
      </p:sp>
      <p:sp>
        <p:nvSpPr>
          <p:cNvPr id="18437" name="TextBox 28"/>
          <p:cNvSpPr txBox="1">
            <a:spLocks noChangeArrowheads="1"/>
          </p:cNvSpPr>
          <p:nvPr/>
        </p:nvSpPr>
        <p:spPr bwMode="auto">
          <a:xfrm>
            <a:off x="11363326" y="6362700"/>
            <a:ext cx="492443" cy="424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160" dirty="0">
                <a:solidFill>
                  <a:srgbClr val="FFFFFF"/>
                </a:solidFill>
                <a:latin typeface="Roboto Regular"/>
                <a:cs typeface="Roboto Regular"/>
              </a:rPr>
              <a:t>03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2407" y="1"/>
            <a:ext cx="1829593" cy="1293962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557644" y="1135140"/>
            <a:ext cx="11357441" cy="59530"/>
          </a:xfrm>
          <a:prstGeom prst="rect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37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3051230-D0AA-4D5B-ACCB-8B173A7BFF5C}"/>
              </a:ext>
            </a:extLst>
          </p:cNvPr>
          <p:cNvSpPr/>
          <p:nvPr/>
        </p:nvSpPr>
        <p:spPr>
          <a:xfrm>
            <a:off x="11378500" y="5721306"/>
            <a:ext cx="813500" cy="4477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1C6A9CA8-4080-4BFB-A61D-B50E573DC1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object 14">
            <a:extLst>
              <a:ext uri="{FF2B5EF4-FFF2-40B4-BE49-F238E27FC236}">
                <a16:creationId xmlns:a16="http://schemas.microsoft.com/office/drawing/2014/main" id="{160A9E07-8549-447A-B970-CC1726F58F84}"/>
              </a:ext>
            </a:extLst>
          </p:cNvPr>
          <p:cNvSpPr/>
          <p:nvPr/>
        </p:nvSpPr>
        <p:spPr>
          <a:xfrm>
            <a:off x="184731" y="1605832"/>
            <a:ext cx="8543544" cy="51816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316127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/>
        </p:nvSpPr>
        <p:spPr>
          <a:xfrm flipH="1">
            <a:off x="9968248" y="6309360"/>
            <a:ext cx="2223752" cy="548640"/>
          </a:xfrm>
          <a:prstGeom prst="rect">
            <a:avLst/>
          </a:prstGeom>
          <a:solidFill>
            <a:srgbClr val="0C5A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160">
              <a:latin typeface="Roboto Regular"/>
              <a:cs typeface="Roboto Regular"/>
            </a:endParaRPr>
          </a:p>
        </p:txBody>
      </p:sp>
      <p:sp>
        <p:nvSpPr>
          <p:cNvPr id="18433" name="TextBox 14"/>
          <p:cNvSpPr txBox="1">
            <a:spLocks noChangeArrowheads="1"/>
          </p:cNvSpPr>
          <p:nvPr/>
        </p:nvSpPr>
        <p:spPr bwMode="auto">
          <a:xfrm>
            <a:off x="620818" y="581142"/>
            <a:ext cx="2691442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>
              <a:defRPr sz="3000">
                <a:ln w="0"/>
                <a:solidFill>
                  <a:schemeClr val="accent1">
                    <a:lumMod val="75000"/>
                  </a:schemeClr>
                </a:solidFill>
              </a:defRPr>
            </a:lvl1pPr>
            <a:lvl2pPr marL="742950" indent="-285750" eaLnBrk="0" hangingPunct="0">
              <a:defRPr sz="2400"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Calibri" charset="0"/>
                <a:ea typeface="ＭＳ Ｐゴシック" charset="0"/>
              </a:defRPr>
            </a:lvl9pPr>
          </a:lstStyle>
          <a:p>
            <a:r>
              <a:rPr lang="en-US" dirty="0"/>
              <a:t>Quadratic Trend</a:t>
            </a:r>
          </a:p>
        </p:txBody>
      </p:sp>
      <p:sp>
        <p:nvSpPr>
          <p:cNvPr id="18437" name="TextBox 28"/>
          <p:cNvSpPr txBox="1">
            <a:spLocks noChangeArrowheads="1"/>
          </p:cNvSpPr>
          <p:nvPr/>
        </p:nvSpPr>
        <p:spPr bwMode="auto">
          <a:xfrm>
            <a:off x="11363326" y="6362700"/>
            <a:ext cx="492443" cy="424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160" dirty="0">
                <a:solidFill>
                  <a:srgbClr val="FFFFFF"/>
                </a:solidFill>
                <a:latin typeface="Roboto Regular"/>
                <a:cs typeface="Roboto Regular"/>
              </a:rPr>
              <a:t>03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2407" y="1"/>
            <a:ext cx="1829593" cy="1293962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557644" y="1135140"/>
            <a:ext cx="11357441" cy="59530"/>
          </a:xfrm>
          <a:prstGeom prst="rect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37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3051230-D0AA-4D5B-ACCB-8B173A7BFF5C}"/>
              </a:ext>
            </a:extLst>
          </p:cNvPr>
          <p:cNvSpPr/>
          <p:nvPr/>
        </p:nvSpPr>
        <p:spPr>
          <a:xfrm>
            <a:off x="11378500" y="5721306"/>
            <a:ext cx="813500" cy="4477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1C6A9CA8-4080-4BFB-A61D-B50E573DC1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object 14">
            <a:extLst>
              <a:ext uri="{FF2B5EF4-FFF2-40B4-BE49-F238E27FC236}">
                <a16:creationId xmlns:a16="http://schemas.microsoft.com/office/drawing/2014/main" id="{596E17AF-6AF9-4C0B-ABBD-18E7DAF0C50A}"/>
              </a:ext>
            </a:extLst>
          </p:cNvPr>
          <p:cNvSpPr/>
          <p:nvPr/>
        </p:nvSpPr>
        <p:spPr>
          <a:xfrm>
            <a:off x="557644" y="1346200"/>
            <a:ext cx="8543544" cy="51816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544154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4825</TotalTime>
  <Words>2304</Words>
  <Application>Microsoft Office PowerPoint</Application>
  <PresentationFormat>Widescreen</PresentationFormat>
  <Paragraphs>529</Paragraphs>
  <Slides>57</Slides>
  <Notes>56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8" baseType="lpstr">
      <vt:lpstr>Adobe Heiti Std R</vt:lpstr>
      <vt:lpstr>ＭＳ Ｐゴシック</vt:lpstr>
      <vt:lpstr>Arial</vt:lpstr>
      <vt:lpstr>Arial Unicode MS</vt:lpstr>
      <vt:lpstr>Calibri</vt:lpstr>
      <vt:lpstr>Calibri Light</vt:lpstr>
      <vt:lpstr>Cambria Math</vt:lpstr>
      <vt:lpstr>Roboto Regular</vt:lpstr>
      <vt:lpstr>Times New Roman</vt:lpstr>
      <vt:lpstr>Verdana</vt:lpstr>
      <vt:lpstr>Office Theme</vt:lpstr>
      <vt:lpstr>Time Series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Time Series</dc:title>
  <dc:creator>nitya neelima</dc:creator>
  <cp:lastModifiedBy>nitya neelima</cp:lastModifiedBy>
  <cp:revision>134</cp:revision>
  <dcterms:created xsi:type="dcterms:W3CDTF">2017-09-27T08:04:52Z</dcterms:created>
  <dcterms:modified xsi:type="dcterms:W3CDTF">2017-10-07T10:03:53Z</dcterms:modified>
</cp:coreProperties>
</file>